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2.xml" ContentType="application/vnd.openxmlformats-officedocument.drawingml.chart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Masters/notesMaster1.xml" ContentType="application/vnd.openxmlformats-officedocument.presentationml.notesMaster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handoutMasters/handoutMaster1.xml" ContentType="application/vnd.openxmlformats-officedocument.presentationml.handoutMaster+xml"/>
  <Override PartName="/ppt/charts/style16.xml" ContentType="application/vnd.ms-office.chartstyle+xml"/>
  <Override PartName="/ppt/charts/colors16.xml" ContentType="application/vnd.ms-office.chartcolorstyle+xml"/>
  <Override PartName="/ppt/theme/theme1.xml" ContentType="application/vnd.openxmlformats-officedocument.theme+xml"/>
  <Override PartName="/ppt/charts/style10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8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6" r:id="rId1"/>
  </p:sldMasterIdLst>
  <p:notesMasterIdLst>
    <p:notesMasterId r:id="rId33"/>
  </p:notesMasterIdLst>
  <p:handoutMasterIdLst>
    <p:handoutMasterId r:id="rId34"/>
  </p:handoutMasterIdLst>
  <p:sldIdLst>
    <p:sldId id="265" r:id="rId2"/>
    <p:sldId id="266" r:id="rId3"/>
    <p:sldId id="271" r:id="rId4"/>
    <p:sldId id="272" r:id="rId5"/>
    <p:sldId id="269" r:id="rId6"/>
    <p:sldId id="267" r:id="rId7"/>
    <p:sldId id="268" r:id="rId8"/>
    <p:sldId id="274" r:id="rId9"/>
    <p:sldId id="278" r:id="rId10"/>
    <p:sldId id="337" r:id="rId11"/>
    <p:sldId id="280" r:id="rId12"/>
    <p:sldId id="279" r:id="rId13"/>
    <p:sldId id="338" r:id="rId14"/>
    <p:sldId id="345" r:id="rId15"/>
    <p:sldId id="326" r:id="rId16"/>
    <p:sldId id="276" r:id="rId17"/>
    <p:sldId id="327" r:id="rId18"/>
    <p:sldId id="282" r:id="rId19"/>
    <p:sldId id="331" r:id="rId20"/>
    <p:sldId id="332" r:id="rId21"/>
    <p:sldId id="330" r:id="rId22"/>
    <p:sldId id="334" r:id="rId23"/>
    <p:sldId id="333" r:id="rId24"/>
    <p:sldId id="329" r:id="rId25"/>
    <p:sldId id="328" r:id="rId26"/>
    <p:sldId id="275" r:id="rId27"/>
    <p:sldId id="335" r:id="rId28"/>
    <p:sldId id="336" r:id="rId29"/>
    <p:sldId id="342" r:id="rId30"/>
    <p:sldId id="346" r:id="rId31"/>
    <p:sldId id="344" r:id="rId32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4133" userDrawn="1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4F734A"/>
    <a:srgbClr val="B4C5B0"/>
    <a:srgbClr val="BF9C81"/>
    <a:srgbClr val="C8C7B2"/>
    <a:srgbClr val="076471"/>
    <a:srgbClr val="88919F"/>
    <a:srgbClr val="4B3E31"/>
    <a:srgbClr val="141432"/>
    <a:srgbClr val="96B4EB"/>
    <a:srgbClr val="96B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14"/>
  </p:normalViewPr>
  <p:slideViewPr>
    <p:cSldViewPr snapToGrid="0" snapToObjects="1" showGuides="1">
      <p:cViewPr varScale="1">
        <p:scale>
          <a:sx n="119" d="100"/>
          <a:sy n="119" d="100"/>
        </p:scale>
        <p:origin x="90" y="348"/>
      </p:cViewPr>
      <p:guideLst>
        <p:guide orient="horz" pos="276"/>
        <p:guide orient="horz" pos="979"/>
        <p:guide orient="horz" pos="4133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75175109590388E-2"/>
          <c:y val="2.2022025059590604E-2"/>
          <c:w val="0.9079248248904096"/>
          <c:h val="0.8203150146643710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'Ark1'!$B$6</c:f>
              <c:strCache>
                <c:ptCount val="1"/>
                <c:pt idx="0">
                  <c:v>a.e. pr. ha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strRef>
              <c:f>'Ark1'!$A$7:$A$10</c:f>
              <c:strCache>
                <c:ptCount val="4"/>
                <c:pt idx="0">
                  <c:v>30 N 
NS 21-24</c:v>
                </c:pt>
                <c:pt idx="1">
                  <c:v>7,5 P
NP 18-20-0</c:v>
                </c:pt>
                <c:pt idx="2">
                  <c:v>15 P
NP 18-20-0</c:v>
                </c:pt>
                <c:pt idx="3">
                  <c:v>30 P
NP 18-20-0</c:v>
                </c:pt>
              </c:strCache>
            </c:strRef>
          </c:cat>
          <c:val>
            <c:numRef>
              <c:f>'Ark1'!$B$7:$B$10</c:f>
              <c:numCache>
                <c:formatCode>General</c:formatCode>
                <c:ptCount val="4"/>
                <c:pt idx="0">
                  <c:v>3.6</c:v>
                </c:pt>
                <c:pt idx="1">
                  <c:v>7.5</c:v>
                </c:pt>
                <c:pt idx="2">
                  <c:v>9.1999999999999993</c:v>
                </c:pt>
                <c:pt idx="3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0-4536-9CF2-174FD1E2B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6012184"/>
        <c:axId val="516006608"/>
      </c:barChart>
      <c:catAx>
        <c:axId val="516012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6006608"/>
        <c:crosses val="autoZero"/>
        <c:auto val="1"/>
        <c:lblAlgn val="ctr"/>
        <c:lblOffset val="100"/>
        <c:noMultiLvlLbl val="0"/>
      </c:catAx>
      <c:valAx>
        <c:axId val="51600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Merudb</a:t>
                </a:r>
                <a:r>
                  <a:rPr lang="da-DK" dirty="0"/>
                  <a:t>., </a:t>
                </a:r>
                <a:r>
                  <a:rPr lang="da-DK" dirty="0" err="1"/>
                  <a:t>a.e</a:t>
                </a:r>
                <a:r>
                  <a:rPr lang="da-DK" dirty="0"/>
                  <a:t>.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601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'Flere års forsøg'!$J$6:$J$9</c:f>
              <c:strCache>
                <c:ptCount val="4"/>
                <c:pt idx="0">
                  <c:v>-NI
-NP
7 fsg. 2016-18</c:v>
                </c:pt>
                <c:pt idx="1">
                  <c:v>+NI
-NP
4 fsg. 2019</c:v>
                </c:pt>
                <c:pt idx="2">
                  <c:v>+NI
+NP
8 fsg. 2016-19</c:v>
                </c:pt>
                <c:pt idx="3">
                  <c:v>+NI
+NP trad. nedfældning
-NP placering
7 forsøg</c:v>
                </c:pt>
              </c:strCache>
            </c:strRef>
          </c:cat>
          <c:val>
            <c:numRef>
              <c:f>'Flere års forsøg'!$K$6:$K$9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21BD-4F7C-97DD-C6F3E4E80BDC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'Flere års forsøg'!$J$6:$J$9</c:f>
              <c:strCache>
                <c:ptCount val="4"/>
                <c:pt idx="0">
                  <c:v>-NI
-NP
7 fsg. 2016-18</c:v>
                </c:pt>
                <c:pt idx="1">
                  <c:v>+NI
-NP
4 fsg. 2019</c:v>
                </c:pt>
                <c:pt idx="2">
                  <c:v>+NI
+NP
8 fsg. 2016-19</c:v>
                </c:pt>
                <c:pt idx="3">
                  <c:v>+NI
+NP trad. nedfældning
-NP placering
7 forsøg</c:v>
                </c:pt>
              </c:strCache>
            </c:strRef>
          </c:cat>
          <c:val>
            <c:numRef>
              <c:f>'Flere års forsøg'!$L$6:$L$9</c:f>
              <c:numCache>
                <c:formatCode>General</c:formatCode>
                <c:ptCount val="4"/>
                <c:pt idx="0">
                  <c:v>4.7</c:v>
                </c:pt>
                <c:pt idx="1">
                  <c:v>7.3</c:v>
                </c:pt>
                <c:pt idx="2">
                  <c:v>5.6</c:v>
                </c:pt>
                <c:pt idx="3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D-4F7C-97DD-C6F3E4E80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302168"/>
        <c:axId val="430305776"/>
      </c:barChart>
      <c:catAx>
        <c:axId val="43030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30305776"/>
        <c:crosses val="autoZero"/>
        <c:auto val="1"/>
        <c:lblAlgn val="ctr"/>
        <c:lblOffset val="100"/>
        <c:noMultiLvlLbl val="0"/>
      </c:catAx>
      <c:valAx>
        <c:axId val="43030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Merudb. for placering af gylle, a.e./ha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30302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799840"/>
        <c:axId val="539800496"/>
      </c:barChart>
      <c:catAx>
        <c:axId val="5397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39800496"/>
        <c:crosses val="autoZero"/>
        <c:auto val="1"/>
        <c:lblAlgn val="ctr"/>
        <c:lblOffset val="100"/>
        <c:noMultiLvlLbl val="0"/>
      </c:catAx>
      <c:valAx>
        <c:axId val="53980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397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01-4608-8B2D-E627DA46B1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01-4608-8B2D-E627DA46B1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01-4608-8B2D-E627DA46B1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01-4608-8B2D-E627DA46B1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01-4608-8B2D-E627DA46B1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+3,9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01-4608-8B2D-E627DA46B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'Ark1'!$A$4:$B$9</c:f>
              <c:multiLvlStrCache>
                <c:ptCount val="6"/>
                <c:lvl>
                  <c:pt idx="0">
                    <c:v>-Vizura</c:v>
                  </c:pt>
                  <c:pt idx="1">
                    <c:v>+Vizura</c:v>
                  </c:pt>
                  <c:pt idx="2">
                    <c:v>-Vizura</c:v>
                  </c:pt>
                  <c:pt idx="3">
                    <c:v>+Vizura</c:v>
                  </c:pt>
                  <c:pt idx="4">
                    <c:v>-Vizura</c:v>
                  </c:pt>
                  <c:pt idx="5">
                    <c:v>+Vizura</c:v>
                  </c:pt>
                </c:lvl>
                <c:lvl>
                  <c:pt idx="0">
                    <c:v>Rågylle
- NP-gødning</c:v>
                  </c:pt>
                  <c:pt idx="2">
                    <c:v>Rågylle
+NP-gødning</c:v>
                  </c:pt>
                  <c:pt idx="4">
                    <c:v>Afgasset gylle
+NP-gødning</c:v>
                  </c:pt>
                </c:lvl>
              </c:multiLvlStrCache>
            </c:multiLvlStrRef>
          </c:cat>
          <c:val>
            <c:numRef>
              <c:f>'Ark1'!$C$4:$C$9</c:f>
              <c:numCache>
                <c:formatCode>General</c:formatCode>
                <c:ptCount val="6"/>
                <c:pt idx="0">
                  <c:v>126.9</c:v>
                </c:pt>
                <c:pt idx="1">
                  <c:v>129.4</c:v>
                </c:pt>
                <c:pt idx="2">
                  <c:v>136.9</c:v>
                </c:pt>
                <c:pt idx="3">
                  <c:v>140.80000000000001</c:v>
                </c:pt>
                <c:pt idx="4">
                  <c:v>132.1</c:v>
                </c:pt>
                <c:pt idx="5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01-4608-8B2D-E627DA46B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799840"/>
        <c:axId val="539800496"/>
      </c:barChart>
      <c:catAx>
        <c:axId val="5397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39800496"/>
        <c:crosses val="autoZero"/>
        <c:auto val="1"/>
        <c:lblAlgn val="ctr"/>
        <c:lblOffset val="100"/>
        <c:noMultiLvlLbl val="0"/>
      </c:catAx>
      <c:valAx>
        <c:axId val="53980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a.e</a:t>
                </a:r>
                <a:r>
                  <a:rPr lang="da-DK" dirty="0"/>
                  <a:t>.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397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9863616851175"/>
          <c:y val="5.7072454489133465E-2"/>
          <c:w val="0.82523029178826157"/>
          <c:h val="0.838487076823069"/>
        </c:manualLayout>
      </c:layout>
      <c:scatterChart>
        <c:scatterStyle val="smoothMarker"/>
        <c:varyColors val="0"/>
        <c:ser>
          <c:idx val="0"/>
          <c:order val="0"/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'Ark1'!$B$17:$B$25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105</c:v>
                </c:pt>
                <c:pt idx="5">
                  <c:v>120</c:v>
                </c:pt>
                <c:pt idx="6">
                  <c:v>130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'Ark1'!$C$17:$C$25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17</c:v>
                </c:pt>
                <c:pt idx="4">
                  <c:v>47</c:v>
                </c:pt>
                <c:pt idx="5">
                  <c:v>64</c:v>
                </c:pt>
                <c:pt idx="6">
                  <c:v>74</c:v>
                </c:pt>
                <c:pt idx="7">
                  <c:v>97</c:v>
                </c:pt>
                <c:pt idx="8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3D-4C63-B83F-07DE7AC73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511064"/>
        <c:axId val="516514344"/>
      </c:scatterChart>
      <c:valAx>
        <c:axId val="516511064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6514344"/>
        <c:crosses val="autoZero"/>
        <c:crossBetween val="midCat"/>
        <c:majorUnit val="30"/>
      </c:valAx>
      <c:valAx>
        <c:axId val="51651434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% af total optagelse af kvælstof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6511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2F1-417E-BFB4-545ED5A10D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F1-417E-BFB4-545ED5A10D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F1-417E-BFB4-545ED5A10D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+1,8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F1-417E-BFB4-545ED5A10D8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+3,7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F1-417E-BFB4-545ED5A10D8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+10,3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F1-417E-BFB4-545ED5A10D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'Ark1'!$A$57:$A$62</c:f>
              <c:strCache>
                <c:ptCount val="6"/>
                <c:pt idx="0">
                  <c:v>1/4: 1N trad. -V</c:v>
                </c:pt>
                <c:pt idx="1">
                  <c:v>1/4: 1N trad. +V.</c:v>
                </c:pt>
                <c:pt idx="2">
                  <c:v>1/5: 1N trad. +V.</c:v>
                </c:pt>
                <c:pt idx="3">
                  <c:v>1/5: 1/2 N trad. +V.
14/6: 1/2 N, pH 6,4</c:v>
                </c:pt>
                <c:pt idx="4">
                  <c:v>1/5: 1/2 N plac. +V.
14/6: 1/2 N, pH 6,4</c:v>
                </c:pt>
                <c:pt idx="5">
                  <c:v>1/5: 1N placeret +V.</c:v>
                </c:pt>
              </c:strCache>
            </c:strRef>
          </c:cat>
          <c:val>
            <c:numRef>
              <c:f>'Ark1'!$B$57:$B$62</c:f>
              <c:numCache>
                <c:formatCode>0.0</c:formatCode>
                <c:ptCount val="6"/>
                <c:pt idx="0">
                  <c:v>161.522003055</c:v>
                </c:pt>
                <c:pt idx="1">
                  <c:v>166.02262293500002</c:v>
                </c:pt>
                <c:pt idx="2">
                  <c:v>164.008433685</c:v>
                </c:pt>
                <c:pt idx="3">
                  <c:v>163.24524898499999</c:v>
                </c:pt>
                <c:pt idx="4">
                  <c:v>165.25954904</c:v>
                </c:pt>
                <c:pt idx="5">
                  <c:v>171.77749076000001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1-417E-BFB4-545ED5A10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904000"/>
        <c:axId val="415903672"/>
      </c:barChart>
      <c:catAx>
        <c:axId val="4159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5903672"/>
        <c:crosses val="autoZero"/>
        <c:auto val="1"/>
        <c:lblAlgn val="ctr"/>
        <c:lblOffset val="100"/>
        <c:noMultiLvlLbl val="0"/>
      </c:catAx>
      <c:valAx>
        <c:axId val="41590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a.e</a:t>
                </a:r>
                <a:r>
                  <a:rPr lang="da-DK" dirty="0"/>
                  <a:t>.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590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4904476659695"/>
          <c:y val="4.5755582748721109E-2"/>
          <c:w val="0.82523029178826157"/>
          <c:h val="0.838487076823069"/>
        </c:manualLayout>
      </c:layout>
      <c:scatterChart>
        <c:scatterStyle val="smoothMarker"/>
        <c:varyColors val="0"/>
        <c:ser>
          <c:idx val="0"/>
          <c:order val="0"/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'Ark1'!$B$17:$B$25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105</c:v>
                </c:pt>
                <c:pt idx="5">
                  <c:v>120</c:v>
                </c:pt>
                <c:pt idx="6">
                  <c:v>130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'Ark1'!$C$17:$C$25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17</c:v>
                </c:pt>
                <c:pt idx="4">
                  <c:v>47</c:v>
                </c:pt>
                <c:pt idx="5">
                  <c:v>64</c:v>
                </c:pt>
                <c:pt idx="6">
                  <c:v>74</c:v>
                </c:pt>
                <c:pt idx="7">
                  <c:v>97</c:v>
                </c:pt>
                <c:pt idx="8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3D-4C63-B83F-07DE7AC73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511064"/>
        <c:axId val="516514344"/>
      </c:scatterChart>
      <c:valAx>
        <c:axId val="516511064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6514344"/>
        <c:crosses val="autoZero"/>
        <c:crossBetween val="midCat"/>
        <c:majorUnit val="30"/>
      </c:valAx>
      <c:valAx>
        <c:axId val="51651434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% af total optagelse af kvælstof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6511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'13. sept'!$C$3</c:f>
              <c:strCache>
                <c:ptCount val="1"/>
                <c:pt idx="0">
                  <c:v>13. sept.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'13. sept'!$B$4:$B$8</c:f>
              <c:strCache>
                <c:ptCount val="5"/>
                <c:pt idx="0">
                  <c:v>Alm. rajgræs
6 uger efter
st. 17</c:v>
                </c:pt>
                <c:pt idx="1">
                  <c:v>Alm. rajgræs
4 uger efter
st. 14</c:v>
                </c:pt>
                <c:pt idx="2">
                  <c:v>Alm. rajgræs + cikorie
4 uger efter
st. 14</c:v>
                </c:pt>
                <c:pt idx="3">
                  <c:v>Strandsvingel
2 uger efter</c:v>
                </c:pt>
                <c:pt idx="4">
                  <c:v>Strandsvingel
v. såning</c:v>
                </c:pt>
              </c:strCache>
            </c:strRef>
          </c:cat>
          <c:val>
            <c:numRef>
              <c:f>'13. sept'!$C$4:$C$8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54.4</c:v>
                </c:pt>
                <c:pt idx="2">
                  <c:v>58.8</c:v>
                </c:pt>
                <c:pt idx="3">
                  <c:v>61.3</c:v>
                </c:pt>
                <c:pt idx="4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2-490A-814D-C9ABADC95C9B}"/>
            </c:ext>
          </c:extLst>
        </c:ser>
        <c:ser>
          <c:idx val="1"/>
          <c:order val="1"/>
          <c:tx>
            <c:strRef>
              <c:f>'13. sept'!$D$3</c:f>
              <c:strCache>
                <c:ptCount val="1"/>
                <c:pt idx="0">
                  <c:v>15. nov.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'13. sept'!$B$4:$B$8</c:f>
              <c:strCache>
                <c:ptCount val="5"/>
                <c:pt idx="0">
                  <c:v>Alm. rajgræs
6 uger efter
st. 17</c:v>
                </c:pt>
                <c:pt idx="1">
                  <c:v>Alm. rajgræs
4 uger efter
st. 14</c:v>
                </c:pt>
                <c:pt idx="2">
                  <c:v>Alm. rajgræs + cikorie
4 uger efter
st. 14</c:v>
                </c:pt>
                <c:pt idx="3">
                  <c:v>Strandsvingel
2 uger efter</c:v>
                </c:pt>
                <c:pt idx="4">
                  <c:v>Strandsvingel
v. såning</c:v>
                </c:pt>
              </c:strCache>
            </c:strRef>
          </c:cat>
          <c:val>
            <c:numRef>
              <c:f>'13. sept'!$D$4:$D$8</c:f>
              <c:numCache>
                <c:formatCode>General</c:formatCode>
                <c:ptCount val="5"/>
                <c:pt idx="0">
                  <c:v>21.9</c:v>
                </c:pt>
                <c:pt idx="1">
                  <c:v>54.4</c:v>
                </c:pt>
                <c:pt idx="2">
                  <c:v>63.8</c:v>
                </c:pt>
                <c:pt idx="3">
                  <c:v>91.2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2-490A-814D-C9ABADC95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043856"/>
        <c:axId val="515048776"/>
      </c:barChart>
      <c:catAx>
        <c:axId val="51504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5048776"/>
        <c:crosses val="autoZero"/>
        <c:auto val="1"/>
        <c:lblAlgn val="ctr"/>
        <c:lblOffset val="100"/>
        <c:noMultiLvlLbl val="0"/>
      </c:catAx>
      <c:valAx>
        <c:axId val="51504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Pct. dækning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504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3C5BE8-E9B7-4178-B718-1F7127BA61D1}" type="VALUE">
                      <a:rPr lang="en-US" smtClean="0"/>
                      <a:pPr>
                        <a:defRPr b="1"/>
                      </a:pPr>
                      <a:t>[VÆRDI]</a:t>
                    </a:fld>
                    <a:r>
                      <a:rPr lang="en-US" dirty="0"/>
                      <a:t>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FE-4ACC-BF14-F2FD546796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FE-4ACC-BF14-F2FD546796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-0,7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FE-4ACC-BF14-F2FD546796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FE-4ACC-BF14-F2FD546796A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-3,2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FE-4ACC-BF14-F2FD54679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'13. sept'!$B$16:$B$20</c:f>
              <c:strCache>
                <c:ptCount val="5"/>
                <c:pt idx="0">
                  <c:v>Alm. rajgræs
6 uger efter
st. 17</c:v>
                </c:pt>
                <c:pt idx="1">
                  <c:v>Alm. rajgræs
4 uger efter
st. 14</c:v>
                </c:pt>
                <c:pt idx="2">
                  <c:v>Alm. rajgræs + cikorie
4 uger efter
st. 14</c:v>
                </c:pt>
                <c:pt idx="3">
                  <c:v>Strandsvingel
2 uger efter</c:v>
                </c:pt>
                <c:pt idx="4">
                  <c:v>Strandsvingel
v. såning</c:v>
                </c:pt>
              </c:strCache>
            </c:strRef>
          </c:cat>
          <c:val>
            <c:numRef>
              <c:f>'13. sept'!$C$16:$C$20</c:f>
              <c:numCache>
                <c:formatCode>General</c:formatCode>
                <c:ptCount val="5"/>
                <c:pt idx="0">
                  <c:v>164</c:v>
                </c:pt>
                <c:pt idx="1">
                  <c:v>162.80000000000001</c:v>
                </c:pt>
                <c:pt idx="2">
                  <c:v>163.30000000000001</c:v>
                </c:pt>
                <c:pt idx="3">
                  <c:v>160.30000000000001</c:v>
                </c:pt>
                <c:pt idx="4">
                  <c:v>160.80000000000001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E-4ACC-BF14-F2FD54679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072720"/>
        <c:axId val="515068456"/>
      </c:barChart>
      <c:catAx>
        <c:axId val="51507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5068456"/>
        <c:crosses val="autoZero"/>
        <c:auto val="1"/>
        <c:lblAlgn val="ctr"/>
        <c:lblOffset val="100"/>
        <c:noMultiLvlLbl val="0"/>
      </c:catAx>
      <c:valAx>
        <c:axId val="515068456"/>
        <c:scaling>
          <c:orientation val="minMax"/>
          <c:min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a.e.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507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'13. sept'!$C$24</c:f>
              <c:strCache>
                <c:ptCount val="1"/>
                <c:pt idx="0">
                  <c:v>13. sept.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'13. sept'!$B$25:$B$28</c:f>
              <c:strCache>
                <c:ptCount val="4"/>
                <c:pt idx="0">
                  <c:v>Alm. rajgræs
6 uger efter
st. 17</c:v>
                </c:pt>
                <c:pt idx="1">
                  <c:v>Alm. rajgræs
4 uger efter
st. 14</c:v>
                </c:pt>
                <c:pt idx="2">
                  <c:v>Alm. rajgræs + cikorie
4 uger efter
st. 14</c:v>
                </c:pt>
                <c:pt idx="3">
                  <c:v>Strandsvingel
v. såning</c:v>
                </c:pt>
              </c:strCache>
            </c:strRef>
          </c:cat>
          <c:val>
            <c:numRef>
              <c:f>'13. sept'!$C$25:$C$28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7-4CA4-ABFB-7B98B0107F47}"/>
            </c:ext>
          </c:extLst>
        </c:ser>
        <c:ser>
          <c:idx val="1"/>
          <c:order val="1"/>
          <c:tx>
            <c:strRef>
              <c:f>'13. sept'!$D$24</c:f>
              <c:strCache>
                <c:ptCount val="1"/>
                <c:pt idx="0">
                  <c:v>15. nov.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'13. sept'!$B$25:$B$28</c:f>
              <c:strCache>
                <c:ptCount val="4"/>
                <c:pt idx="0">
                  <c:v>Alm. rajgræs
6 uger efter
st. 17</c:v>
                </c:pt>
                <c:pt idx="1">
                  <c:v>Alm. rajgræs
4 uger efter
st. 14</c:v>
                </c:pt>
                <c:pt idx="2">
                  <c:v>Alm. rajgræs + cikorie
4 uger efter
st. 14</c:v>
                </c:pt>
                <c:pt idx="3">
                  <c:v>Strandsvingel
v. såning</c:v>
                </c:pt>
              </c:strCache>
            </c:strRef>
          </c:cat>
          <c:val>
            <c:numRef>
              <c:f>'13. sept'!$D$25:$D$28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29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7-4CA4-ABFB-7B98B0107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042216"/>
        <c:axId val="515044184"/>
      </c:barChart>
      <c:catAx>
        <c:axId val="51504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5044184"/>
        <c:crosses val="autoZero"/>
        <c:auto val="1"/>
        <c:lblAlgn val="ctr"/>
        <c:lblOffset val="100"/>
        <c:noMultiLvlLbl val="0"/>
      </c:catAx>
      <c:valAx>
        <c:axId val="51504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/>
                  <a:t>% dækning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504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24B767F-C7E7-495C-9BEF-1EC89479465D}" type="VALUE">
                      <a:rPr lang="en-US" b="1"/>
                      <a:pPr/>
                      <a:t>[VÆRDI]</a:t>
                    </a:fld>
                    <a:endParaRPr lang="da-D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83A-4F30-A91A-113A65B633E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3A-4F30-A91A-113A65B633E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-0,8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3A-4F30-A91A-113A65B633E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+4,7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3A-4F30-A91A-113A65B63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'13. sept'!$B$33:$B$36</c:f>
              <c:strCache>
                <c:ptCount val="4"/>
                <c:pt idx="0">
                  <c:v>1/5: 1N +Vizura</c:v>
                </c:pt>
                <c:pt idx="1">
                  <c:v>Ingen gylle</c:v>
                </c:pt>
                <c:pt idx="2">
                  <c:v>Vizura 1/5
Ingen gylle</c:v>
                </c:pt>
                <c:pt idx="3">
                  <c:v>Vizura 27/2
Ingen gylle</c:v>
                </c:pt>
              </c:strCache>
            </c:strRef>
          </c:cat>
          <c:val>
            <c:numRef>
              <c:f>'13. sept'!$C$33:$C$36</c:f>
              <c:numCache>
                <c:formatCode>General</c:formatCode>
                <c:ptCount val="4"/>
                <c:pt idx="0">
                  <c:v>182.5</c:v>
                </c:pt>
                <c:pt idx="1">
                  <c:v>178.4</c:v>
                </c:pt>
                <c:pt idx="2">
                  <c:v>181.7</c:v>
                </c:pt>
                <c:pt idx="3">
                  <c:v>187.2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A-4F30-A91A-113A65B63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075672"/>
        <c:axId val="515079608"/>
      </c:barChart>
      <c:catAx>
        <c:axId val="51507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5079608"/>
        <c:crosses val="autoZero"/>
        <c:auto val="1"/>
        <c:lblAlgn val="ctr"/>
        <c:lblOffset val="100"/>
        <c:noMultiLvlLbl val="0"/>
      </c:catAx>
      <c:valAx>
        <c:axId val="515079608"/>
        <c:scaling>
          <c:orientation val="minMax"/>
          <c:min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a.e</a:t>
                </a:r>
                <a:r>
                  <a:rPr lang="da-DK" dirty="0"/>
                  <a:t>.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507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10664891592279"/>
          <c:y val="0"/>
          <c:w val="0.57536313219944601"/>
          <c:h val="0.749847016846103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'Ark1'!$A$17:$A$23</c:f>
              <c:strCache>
                <c:ptCount val="7"/>
                <c:pt idx="0">
                  <c:v>Flex Basis NP 5-8 m. S, B, Zn, Cu</c:v>
                </c:pt>
                <c:pt idx="1">
                  <c:v>Flex Basis 16-6 m. S, B, Zn, Mn</c:v>
                </c:pt>
                <c:pt idx="2">
                  <c:v>NP 26-6 m. S, B, Zn</c:v>
                </c:pt>
                <c:pt idx="3">
                  <c:v>Bio NP 5-8</c:v>
                </c:pt>
                <c:pt idx="4">
                  <c:v>Dangødning 17-7 m. S </c:v>
                </c:pt>
                <c:pt idx="5">
                  <c:v>NP 18-20-0</c:v>
                </c:pt>
                <c:pt idx="6">
                  <c:v>NP 18-20-0 m. NutraxP+</c:v>
                </c:pt>
              </c:strCache>
            </c:strRef>
          </c:cat>
          <c:val>
            <c:numRef>
              <c:f>'Ark1'!$B$17:$B$23</c:f>
              <c:numCache>
                <c:formatCode>General</c:formatCode>
                <c:ptCount val="7"/>
                <c:pt idx="0">
                  <c:v>0.1</c:v>
                </c:pt>
                <c:pt idx="1">
                  <c:v>0.5</c:v>
                </c:pt>
                <c:pt idx="2">
                  <c:v>0.8</c:v>
                </c:pt>
                <c:pt idx="3">
                  <c:v>1.9</c:v>
                </c:pt>
                <c:pt idx="4">
                  <c:v>3.6</c:v>
                </c:pt>
                <c:pt idx="5">
                  <c:v>3.9</c:v>
                </c:pt>
                <c:pt idx="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9-4C47-A83E-6C3DBFE3F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3767888"/>
        <c:axId val="523771168"/>
      </c:barChart>
      <c:catAx>
        <c:axId val="52376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23771168"/>
        <c:crosses val="autoZero"/>
        <c:auto val="1"/>
        <c:lblAlgn val="ctr"/>
        <c:lblOffset val="100"/>
        <c:noMultiLvlLbl val="0"/>
      </c:catAx>
      <c:valAx>
        <c:axId val="523771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Merudb</a:t>
                </a:r>
                <a:r>
                  <a:rPr lang="da-DK" dirty="0"/>
                  <a:t>., </a:t>
                </a:r>
                <a:r>
                  <a:rPr lang="da-DK" dirty="0" err="1"/>
                  <a:t>a.e</a:t>
                </a:r>
                <a:r>
                  <a:rPr lang="da-DK" dirty="0"/>
                  <a:t>.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2376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7257116108013"/>
          <c:y val="0.1461324396597318"/>
          <c:w val="0.85447368548497005"/>
          <c:h val="0.735967531279220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'Ark1'!$D$37</c:f>
              <c:strCache>
                <c:ptCount val="1"/>
                <c:pt idx="0">
                  <c:v>Merudbytte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</c:spPr>
          </c:marker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00-2778-474A-B452-83A4909B3CEB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1-2778-474A-B452-83A4909B3CEB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2-2778-474A-B452-83A4909B3CEB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3-2778-474A-B452-83A4909B3CEB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04-2778-474A-B452-83A4909B3CEB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05-2778-474A-B452-83A4909B3CEB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06-2778-474A-B452-83A4909B3CEB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07-2778-474A-B452-83A4909B3CEB}"/>
              </c:ext>
            </c:extLst>
          </c:dPt>
          <c:dPt>
            <c:idx val="48"/>
            <c:bubble3D val="0"/>
            <c:extLst>
              <c:ext xmlns:c16="http://schemas.microsoft.com/office/drawing/2014/chart" uri="{C3380CC4-5D6E-409C-BE32-E72D297353CC}">
                <c16:uniqueId val="{00000008-2778-474A-B452-83A4909B3CEB}"/>
              </c:ext>
            </c:extLst>
          </c:dPt>
          <c:dPt>
            <c:idx val="5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778-474A-B452-83A4909B3CEB}"/>
              </c:ext>
            </c:extLst>
          </c:dPt>
          <c:dPt>
            <c:idx val="54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2778-474A-B452-83A4909B3CEB}"/>
              </c:ext>
            </c:extLst>
          </c:dPt>
          <c:dPt>
            <c:idx val="56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2778-474A-B452-83A4909B3CEB}"/>
              </c:ext>
            </c:extLst>
          </c:dPt>
          <c:dPt>
            <c:idx val="57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2778-474A-B452-83A4909B3CEB}"/>
              </c:ext>
            </c:extLst>
          </c:dPt>
          <c:dPt>
            <c:idx val="58"/>
            <c:bubble3D val="0"/>
            <c:extLst>
              <c:ext xmlns:c16="http://schemas.microsoft.com/office/drawing/2014/chart" uri="{C3380CC4-5D6E-409C-BE32-E72D297353CC}">
                <c16:uniqueId val="{0000000D-2778-474A-B452-83A4909B3CEB}"/>
              </c:ext>
            </c:extLst>
          </c:dPt>
          <c:dPt>
            <c:idx val="59"/>
            <c:bubble3D val="0"/>
            <c:extLst>
              <c:ext xmlns:c16="http://schemas.microsoft.com/office/drawing/2014/chart" uri="{C3380CC4-5D6E-409C-BE32-E72D297353CC}">
                <c16:uniqueId val="{0000000E-2778-474A-B452-83A4909B3CEB}"/>
              </c:ext>
            </c:extLst>
          </c:dPt>
          <c:dPt>
            <c:idx val="60"/>
            <c:bubble3D val="0"/>
            <c:extLst>
              <c:ext xmlns:c16="http://schemas.microsoft.com/office/drawing/2014/chart" uri="{C3380CC4-5D6E-409C-BE32-E72D297353CC}">
                <c16:uniqueId val="{0000000F-2778-474A-B452-83A4909B3CEB}"/>
              </c:ext>
            </c:extLst>
          </c:dPt>
          <c:dPt>
            <c:idx val="61"/>
            <c:bubble3D val="0"/>
            <c:extLst>
              <c:ext xmlns:c16="http://schemas.microsoft.com/office/drawing/2014/chart" uri="{C3380CC4-5D6E-409C-BE32-E72D297353CC}">
                <c16:uniqueId val="{00000010-2778-474A-B452-83A4909B3CEB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11-2778-474A-B452-83A4909B3CEB}"/>
              </c:ext>
            </c:extLst>
          </c:dPt>
          <c:dPt>
            <c:idx val="67"/>
            <c:bubble3D val="0"/>
            <c:extLst>
              <c:ext xmlns:c16="http://schemas.microsoft.com/office/drawing/2014/chart" uri="{C3380CC4-5D6E-409C-BE32-E72D297353CC}">
                <c16:uniqueId val="{00000012-2778-474A-B452-83A4909B3CEB}"/>
              </c:ext>
            </c:extLst>
          </c:dPt>
          <c:dPt>
            <c:idx val="71"/>
            <c:bubble3D val="0"/>
            <c:extLst>
              <c:ext xmlns:c16="http://schemas.microsoft.com/office/drawing/2014/chart" uri="{C3380CC4-5D6E-409C-BE32-E72D297353CC}">
                <c16:uniqueId val="{00000013-2778-474A-B452-83A4909B3CEB}"/>
              </c:ext>
            </c:extLst>
          </c:dPt>
          <c:dPt>
            <c:idx val="72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2778-474A-B452-83A4909B3CEB}"/>
              </c:ext>
            </c:extLst>
          </c:dPt>
          <c:dPt>
            <c:idx val="73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2778-474A-B452-83A4909B3CEB}"/>
              </c:ext>
            </c:extLst>
          </c:dPt>
          <c:dPt>
            <c:idx val="74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2778-474A-B452-83A4909B3CEB}"/>
              </c:ext>
            </c:extLst>
          </c:dPt>
          <c:dPt>
            <c:idx val="75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2778-474A-B452-83A4909B3CEB}"/>
              </c:ext>
            </c:extLst>
          </c:dPt>
          <c:dPt>
            <c:idx val="76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2778-474A-B452-83A4909B3CEB}"/>
              </c:ext>
            </c:extLst>
          </c:dPt>
          <c:dPt>
            <c:idx val="85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2778-474A-B452-83A4909B3CEB}"/>
              </c:ext>
            </c:extLst>
          </c:dPt>
          <c:dPt>
            <c:idx val="86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2778-474A-B452-83A4909B3CEB}"/>
              </c:ext>
            </c:extLst>
          </c:dPt>
          <c:dPt>
            <c:idx val="87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2778-474A-B452-83A4909B3CEB}"/>
              </c:ext>
            </c:extLst>
          </c:dPt>
          <c:dPt>
            <c:idx val="8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2778-474A-B452-83A4909B3CEB}"/>
              </c:ext>
            </c:extLst>
          </c:dPt>
          <c:dPt>
            <c:idx val="89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2778-474A-B452-83A4909B3CEB}"/>
              </c:ext>
            </c:extLst>
          </c:dPt>
          <c:dPt>
            <c:idx val="9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2778-474A-B452-83A4909B3CEB}"/>
              </c:ext>
            </c:extLst>
          </c:dPt>
          <c:dPt>
            <c:idx val="92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2778-474A-B452-83A4909B3CEB}"/>
              </c:ext>
            </c:extLst>
          </c:dPt>
          <c:dPt>
            <c:idx val="94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2778-474A-B452-83A4909B3CEB}"/>
              </c:ext>
            </c:extLst>
          </c:dPt>
          <c:dPt>
            <c:idx val="96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2778-474A-B452-83A4909B3CEB}"/>
              </c:ext>
            </c:extLst>
          </c:dPt>
          <c:dPt>
            <c:idx val="97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2778-474A-B452-83A4909B3CEB}"/>
              </c:ext>
            </c:extLst>
          </c:dPt>
          <c:dPt>
            <c:idx val="11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2778-474A-B452-83A4909B3CEB}"/>
              </c:ext>
            </c:extLst>
          </c:dPt>
          <c:dPt>
            <c:idx val="11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2778-474A-B452-83A4909B3CEB}"/>
              </c:ext>
            </c:extLst>
          </c:dPt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'Ark1'!$C$38:$C$150</c:f>
              <c:numCache>
                <c:formatCode>General</c:formatCode>
                <c:ptCount val="1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7.5</c:v>
                </c:pt>
                <c:pt idx="46">
                  <c:v>7.5</c:v>
                </c:pt>
                <c:pt idx="47">
                  <c:v>7.5</c:v>
                </c:pt>
                <c:pt idx="48">
                  <c:v>7.5</c:v>
                </c:pt>
                <c:pt idx="49">
                  <c:v>7.5</c:v>
                </c:pt>
                <c:pt idx="50">
                  <c:v>7.5</c:v>
                </c:pt>
                <c:pt idx="51">
                  <c:v>7.5</c:v>
                </c:pt>
                <c:pt idx="52">
                  <c:v>7.5</c:v>
                </c:pt>
                <c:pt idx="53">
                  <c:v>7.5</c:v>
                </c:pt>
                <c:pt idx="54">
                  <c:v>7.5</c:v>
                </c:pt>
                <c:pt idx="55">
                  <c:v>7.5</c:v>
                </c:pt>
                <c:pt idx="56">
                  <c:v>7.5</c:v>
                </c:pt>
                <c:pt idx="57">
                  <c:v>7.5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</c:numCache>
            </c:numRef>
          </c:xVal>
          <c:yVal>
            <c:numRef>
              <c:f>'Ark1'!$D$38:$D$150</c:f>
              <c:numCache>
                <c:formatCode>General</c:formatCode>
                <c:ptCount val="1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2">
                  <c:v>-5.2</c:v>
                </c:pt>
                <c:pt idx="33">
                  <c:v>3.8999999999999995</c:v>
                </c:pt>
                <c:pt idx="34">
                  <c:v>-0.29999999999999982</c:v>
                </c:pt>
                <c:pt idx="35">
                  <c:v>4.0999999999999996</c:v>
                </c:pt>
                <c:pt idx="36">
                  <c:v>7</c:v>
                </c:pt>
                <c:pt idx="37">
                  <c:v>7.3</c:v>
                </c:pt>
                <c:pt idx="38">
                  <c:v>8.3999999999999986</c:v>
                </c:pt>
                <c:pt idx="39">
                  <c:v>10.5</c:v>
                </c:pt>
                <c:pt idx="40">
                  <c:v>3.3999999999999915</c:v>
                </c:pt>
                <c:pt idx="41">
                  <c:v>8.3999999999999915</c:v>
                </c:pt>
                <c:pt idx="42">
                  <c:v>7.2</c:v>
                </c:pt>
                <c:pt idx="43">
                  <c:v>8.4</c:v>
                </c:pt>
                <c:pt idx="44">
                  <c:v>5.8</c:v>
                </c:pt>
                <c:pt idx="45">
                  <c:v>-1.8</c:v>
                </c:pt>
                <c:pt idx="46">
                  <c:v>-6.8</c:v>
                </c:pt>
                <c:pt idx="47">
                  <c:v>12.899999999999999</c:v>
                </c:pt>
                <c:pt idx="48">
                  <c:v>4.2</c:v>
                </c:pt>
                <c:pt idx="49">
                  <c:v>2.3000000000000007</c:v>
                </c:pt>
                <c:pt idx="50">
                  <c:v>-9.9999999999999645E-2</c:v>
                </c:pt>
                <c:pt idx="51">
                  <c:v>10.1</c:v>
                </c:pt>
                <c:pt idx="52">
                  <c:v>7.1</c:v>
                </c:pt>
                <c:pt idx="53">
                  <c:v>-6.6000000000000005</c:v>
                </c:pt>
                <c:pt idx="54">
                  <c:v>6.25</c:v>
                </c:pt>
                <c:pt idx="55">
                  <c:v>-1.1200000000000001</c:v>
                </c:pt>
                <c:pt idx="56">
                  <c:v>0.21</c:v>
                </c:pt>
                <c:pt idx="57">
                  <c:v>10.37</c:v>
                </c:pt>
                <c:pt idx="58">
                  <c:v>-0.9</c:v>
                </c:pt>
                <c:pt idx="59">
                  <c:v>4</c:v>
                </c:pt>
                <c:pt idx="60">
                  <c:v>21.1</c:v>
                </c:pt>
                <c:pt idx="61">
                  <c:v>15.7</c:v>
                </c:pt>
                <c:pt idx="63">
                  <c:v>0.80000000000000027</c:v>
                </c:pt>
                <c:pt idx="64">
                  <c:v>11</c:v>
                </c:pt>
                <c:pt idx="65">
                  <c:v>6.5</c:v>
                </c:pt>
                <c:pt idx="66">
                  <c:v>1.1000000000000001</c:v>
                </c:pt>
                <c:pt idx="67">
                  <c:v>6.9</c:v>
                </c:pt>
                <c:pt idx="68">
                  <c:v>15.2</c:v>
                </c:pt>
                <c:pt idx="69">
                  <c:v>19.5</c:v>
                </c:pt>
                <c:pt idx="70">
                  <c:v>15.699999999999989</c:v>
                </c:pt>
                <c:pt idx="71">
                  <c:v>17.200000000000003</c:v>
                </c:pt>
                <c:pt idx="72">
                  <c:v>20.799999999999997</c:v>
                </c:pt>
                <c:pt idx="73">
                  <c:v>15.4</c:v>
                </c:pt>
                <c:pt idx="74">
                  <c:v>9.8000000000000007</c:v>
                </c:pt>
                <c:pt idx="75">
                  <c:v>-10.1</c:v>
                </c:pt>
                <c:pt idx="76">
                  <c:v>5.0999999999999996</c:v>
                </c:pt>
                <c:pt idx="77">
                  <c:v>-2.8</c:v>
                </c:pt>
                <c:pt idx="78">
                  <c:v>11.299999999999999</c:v>
                </c:pt>
                <c:pt idx="79">
                  <c:v>9.1</c:v>
                </c:pt>
                <c:pt idx="80">
                  <c:v>6.6</c:v>
                </c:pt>
                <c:pt idx="81">
                  <c:v>15</c:v>
                </c:pt>
                <c:pt idx="82">
                  <c:v>14.1</c:v>
                </c:pt>
                <c:pt idx="83">
                  <c:v>8.5</c:v>
                </c:pt>
                <c:pt idx="84">
                  <c:v>-5.3000000000000007</c:v>
                </c:pt>
                <c:pt idx="85">
                  <c:v>10.5</c:v>
                </c:pt>
                <c:pt idx="86">
                  <c:v>-2.1500000000000057</c:v>
                </c:pt>
                <c:pt idx="87">
                  <c:v>4.1200000000000045</c:v>
                </c:pt>
                <c:pt idx="88">
                  <c:v>10.120000000000005</c:v>
                </c:pt>
                <c:pt idx="89">
                  <c:v>4.5</c:v>
                </c:pt>
                <c:pt idx="90">
                  <c:v>7.7</c:v>
                </c:pt>
                <c:pt idx="91">
                  <c:v>24.9</c:v>
                </c:pt>
                <c:pt idx="92">
                  <c:v>20.6</c:v>
                </c:pt>
                <c:pt idx="94">
                  <c:v>6.7999999999999989</c:v>
                </c:pt>
                <c:pt idx="95">
                  <c:v>7.8999999999999995</c:v>
                </c:pt>
                <c:pt idx="96">
                  <c:v>10.1</c:v>
                </c:pt>
                <c:pt idx="97">
                  <c:v>14.5</c:v>
                </c:pt>
                <c:pt idx="98">
                  <c:v>1.2</c:v>
                </c:pt>
                <c:pt idx="99">
                  <c:v>1.2</c:v>
                </c:pt>
                <c:pt idx="100">
                  <c:v>3.1</c:v>
                </c:pt>
                <c:pt idx="101">
                  <c:v>3.5999999999999996</c:v>
                </c:pt>
                <c:pt idx="102">
                  <c:v>19.100000000000001</c:v>
                </c:pt>
                <c:pt idx="103">
                  <c:v>6.9</c:v>
                </c:pt>
                <c:pt idx="104">
                  <c:v>9.1999999999999993</c:v>
                </c:pt>
                <c:pt idx="105">
                  <c:v>9.3000000000000007</c:v>
                </c:pt>
                <c:pt idx="106">
                  <c:v>19.3</c:v>
                </c:pt>
                <c:pt idx="107">
                  <c:v>3.6</c:v>
                </c:pt>
                <c:pt idx="108">
                  <c:v>6.4</c:v>
                </c:pt>
                <c:pt idx="109">
                  <c:v>7.2800000000000011</c:v>
                </c:pt>
                <c:pt idx="110">
                  <c:v>4.6200000000000045</c:v>
                </c:pt>
                <c:pt idx="111">
                  <c:v>6.5700000000000074</c:v>
                </c:pt>
                <c:pt idx="112">
                  <c:v>14.349999999999994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2778-474A-B452-83A4909B3CEB}"/>
            </c:ext>
          </c:extLst>
        </c:ser>
        <c:ser>
          <c:idx val="1"/>
          <c:order val="1"/>
          <c:tx>
            <c:strRef>
              <c:f>'Ark1'!$E$37</c:f>
              <c:strCache>
                <c:ptCount val="1"/>
                <c:pt idx="0">
                  <c:v>Netto</c:v>
                </c:pt>
              </c:strCache>
            </c:strRef>
          </c:tx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'Ark1'!$C$38:$C$150</c:f>
              <c:numCache>
                <c:formatCode>General</c:formatCode>
                <c:ptCount val="1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7.5</c:v>
                </c:pt>
                <c:pt idx="46">
                  <c:v>7.5</c:v>
                </c:pt>
                <c:pt idx="47">
                  <c:v>7.5</c:v>
                </c:pt>
                <c:pt idx="48">
                  <c:v>7.5</c:v>
                </c:pt>
                <c:pt idx="49">
                  <c:v>7.5</c:v>
                </c:pt>
                <c:pt idx="50">
                  <c:v>7.5</c:v>
                </c:pt>
                <c:pt idx="51">
                  <c:v>7.5</c:v>
                </c:pt>
                <c:pt idx="52">
                  <c:v>7.5</c:v>
                </c:pt>
                <c:pt idx="53">
                  <c:v>7.5</c:v>
                </c:pt>
                <c:pt idx="54">
                  <c:v>7.5</c:v>
                </c:pt>
                <c:pt idx="55">
                  <c:v>7.5</c:v>
                </c:pt>
                <c:pt idx="56">
                  <c:v>7.5</c:v>
                </c:pt>
                <c:pt idx="57">
                  <c:v>7.5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</c:numCache>
            </c:numRef>
          </c:xVal>
          <c:yVal>
            <c:numRef>
              <c:f>'Ark1'!$E$38:$E$150</c:f>
              <c:numCache>
                <c:formatCode>General</c:formatCode>
                <c:ptCount val="113"/>
                <c:pt idx="0">
                  <c:v>0</c:v>
                </c:pt>
                <c:pt idx="32" formatCode="0.0">
                  <c:v>3</c:v>
                </c:pt>
                <c:pt idx="45" formatCode="0.0">
                  <c:v>4.0999999999999996</c:v>
                </c:pt>
                <c:pt idx="58" formatCode="0.0">
                  <c:v>5.0999999999999996</c:v>
                </c:pt>
                <c:pt idx="69" formatCode="0.0">
                  <c:v>6.3</c:v>
                </c:pt>
                <c:pt idx="89">
                  <c:v>4.5999999999999996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2778-474A-B452-83A4909B3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090944"/>
        <c:axId val="157092864"/>
      </c:scatterChart>
      <c:valAx>
        <c:axId val="15709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da-DK" b="0"/>
                  <a:t>Kg fosfor pr. ha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7092864"/>
        <c:crosses val="autoZero"/>
        <c:crossBetween val="midCat"/>
      </c:valAx>
      <c:valAx>
        <c:axId val="157092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da-DK" b="0"/>
                  <a:t>Merudb., a.e. pr. ha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7090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da-DK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7257116108013"/>
          <c:y val="0.1461324396597318"/>
          <c:w val="0.85447368548497005"/>
          <c:h val="0.735967531279220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'Ark1'!$D$37</c:f>
              <c:strCache>
                <c:ptCount val="1"/>
                <c:pt idx="0">
                  <c:v>Merudbytte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00-DB98-454B-B802-EB718C6E6E54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1-DB98-454B-B802-EB718C6E6E54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2-DB98-454B-B802-EB718C6E6E54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3-DB98-454B-B802-EB718C6E6E54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04-DB98-454B-B802-EB718C6E6E54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05-DB98-454B-B802-EB718C6E6E54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06-DB98-454B-B802-EB718C6E6E54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07-DB98-454B-B802-EB718C6E6E54}"/>
              </c:ext>
            </c:extLst>
          </c:dPt>
          <c:dPt>
            <c:idx val="48"/>
            <c:bubble3D val="0"/>
            <c:extLst>
              <c:ext xmlns:c16="http://schemas.microsoft.com/office/drawing/2014/chart" uri="{C3380CC4-5D6E-409C-BE32-E72D297353CC}">
                <c16:uniqueId val="{00000008-DB98-454B-B802-EB718C6E6E54}"/>
              </c:ext>
            </c:extLst>
          </c:dPt>
          <c:dPt>
            <c:idx val="58"/>
            <c:bubble3D val="0"/>
            <c:extLst>
              <c:ext xmlns:c16="http://schemas.microsoft.com/office/drawing/2014/chart" uri="{C3380CC4-5D6E-409C-BE32-E72D297353CC}">
                <c16:uniqueId val="{00000009-DB98-454B-B802-EB718C6E6E54}"/>
              </c:ext>
            </c:extLst>
          </c:dPt>
          <c:dPt>
            <c:idx val="59"/>
            <c:bubble3D val="0"/>
            <c:extLst>
              <c:ext xmlns:c16="http://schemas.microsoft.com/office/drawing/2014/chart" uri="{C3380CC4-5D6E-409C-BE32-E72D297353CC}">
                <c16:uniqueId val="{0000000A-DB98-454B-B802-EB718C6E6E54}"/>
              </c:ext>
            </c:extLst>
          </c:dPt>
          <c:dPt>
            <c:idx val="60"/>
            <c:bubble3D val="0"/>
            <c:extLst>
              <c:ext xmlns:c16="http://schemas.microsoft.com/office/drawing/2014/chart" uri="{C3380CC4-5D6E-409C-BE32-E72D297353CC}">
                <c16:uniqueId val="{0000000B-DB98-454B-B802-EB718C6E6E54}"/>
              </c:ext>
            </c:extLst>
          </c:dPt>
          <c:dPt>
            <c:idx val="61"/>
            <c:bubble3D val="0"/>
            <c:extLst>
              <c:ext xmlns:c16="http://schemas.microsoft.com/office/drawing/2014/chart" uri="{C3380CC4-5D6E-409C-BE32-E72D297353CC}">
                <c16:uniqueId val="{0000000C-DB98-454B-B802-EB718C6E6E54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0D-DB98-454B-B802-EB718C6E6E54}"/>
              </c:ext>
            </c:extLst>
          </c:dPt>
          <c:dPt>
            <c:idx val="67"/>
            <c:bubble3D val="0"/>
            <c:extLst>
              <c:ext xmlns:c16="http://schemas.microsoft.com/office/drawing/2014/chart" uri="{C3380CC4-5D6E-409C-BE32-E72D297353CC}">
                <c16:uniqueId val="{0000000E-DB98-454B-B802-EB718C6E6E54}"/>
              </c:ext>
            </c:extLst>
          </c:dPt>
          <c:dPt>
            <c:idx val="71"/>
            <c:bubble3D val="0"/>
            <c:extLst>
              <c:ext xmlns:c16="http://schemas.microsoft.com/office/drawing/2014/chart" uri="{C3380CC4-5D6E-409C-BE32-E72D297353CC}">
                <c16:uniqueId val="{0000000F-DB98-454B-B802-EB718C6E6E54}"/>
              </c:ext>
            </c:extLst>
          </c:dPt>
          <c:dPt>
            <c:idx val="72"/>
            <c:bubble3D val="0"/>
            <c:extLst>
              <c:ext xmlns:c16="http://schemas.microsoft.com/office/drawing/2014/chart" uri="{C3380CC4-5D6E-409C-BE32-E72D297353CC}">
                <c16:uniqueId val="{00000010-DB98-454B-B802-EB718C6E6E54}"/>
              </c:ext>
            </c:extLst>
          </c:dPt>
          <c:dPt>
            <c:idx val="73"/>
            <c:bubble3D val="0"/>
            <c:extLst>
              <c:ext xmlns:c16="http://schemas.microsoft.com/office/drawing/2014/chart" uri="{C3380CC4-5D6E-409C-BE32-E72D297353CC}">
                <c16:uniqueId val="{00000011-DB98-454B-B802-EB718C6E6E54}"/>
              </c:ext>
            </c:extLst>
          </c:dPt>
          <c:dPt>
            <c:idx val="74"/>
            <c:bubble3D val="0"/>
            <c:extLst>
              <c:ext xmlns:c16="http://schemas.microsoft.com/office/drawing/2014/chart" uri="{C3380CC4-5D6E-409C-BE32-E72D297353CC}">
                <c16:uniqueId val="{00000012-DB98-454B-B802-EB718C6E6E54}"/>
              </c:ext>
            </c:extLst>
          </c:dPt>
          <c:dPt>
            <c:idx val="75"/>
            <c:bubble3D val="0"/>
            <c:extLst>
              <c:ext xmlns:c16="http://schemas.microsoft.com/office/drawing/2014/chart" uri="{C3380CC4-5D6E-409C-BE32-E72D297353CC}">
                <c16:uniqueId val="{00000013-DB98-454B-B802-EB718C6E6E54}"/>
              </c:ext>
            </c:extLst>
          </c:dPt>
          <c:dPt>
            <c:idx val="76"/>
            <c:bubble3D val="0"/>
            <c:extLst>
              <c:ext xmlns:c16="http://schemas.microsoft.com/office/drawing/2014/chart" uri="{C3380CC4-5D6E-409C-BE32-E72D297353CC}">
                <c16:uniqueId val="{00000014-DB98-454B-B802-EB718C6E6E54}"/>
              </c:ext>
            </c:extLst>
          </c:dPt>
          <c:dPt>
            <c:idx val="89"/>
            <c:bubble3D val="0"/>
            <c:extLst>
              <c:ext xmlns:c16="http://schemas.microsoft.com/office/drawing/2014/chart" uri="{C3380CC4-5D6E-409C-BE32-E72D297353CC}">
                <c16:uniqueId val="{00000015-DB98-454B-B802-EB718C6E6E54}"/>
              </c:ext>
            </c:extLst>
          </c:dPt>
          <c:dPt>
            <c:idx val="92"/>
            <c:bubble3D val="0"/>
            <c:extLst>
              <c:ext xmlns:c16="http://schemas.microsoft.com/office/drawing/2014/chart" uri="{C3380CC4-5D6E-409C-BE32-E72D297353CC}">
                <c16:uniqueId val="{00000016-DB98-454B-B802-EB718C6E6E54}"/>
              </c:ext>
            </c:extLst>
          </c:dPt>
          <c:dPt>
            <c:idx val="94"/>
            <c:bubble3D val="0"/>
            <c:extLst>
              <c:ext xmlns:c16="http://schemas.microsoft.com/office/drawing/2014/chart" uri="{C3380CC4-5D6E-409C-BE32-E72D297353CC}">
                <c16:uniqueId val="{00000017-DB98-454B-B802-EB718C6E6E54}"/>
              </c:ext>
            </c:extLst>
          </c:dPt>
          <c:dPt>
            <c:idx val="96"/>
            <c:bubble3D val="0"/>
            <c:extLst>
              <c:ext xmlns:c16="http://schemas.microsoft.com/office/drawing/2014/chart" uri="{C3380CC4-5D6E-409C-BE32-E72D297353CC}">
                <c16:uniqueId val="{00000018-DB98-454B-B802-EB718C6E6E54}"/>
              </c:ext>
            </c:extLst>
          </c:dPt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poly"/>
            <c:order val="2"/>
            <c:intercept val="0"/>
            <c:dispRSqr val="0"/>
            <c:dispEq val="0"/>
          </c:trendline>
          <c:trendline>
            <c:name>Bruttumerudb. a.e. pr. ha</c:name>
            <c:spPr>
              <a:ln w="50800">
                <a:solidFill>
                  <a:srgbClr val="076471"/>
                </a:solidFill>
              </a:ln>
            </c:spPr>
            <c:trendlineType val="poly"/>
            <c:order val="2"/>
            <c:intercept val="0"/>
            <c:dispRSqr val="0"/>
            <c:dispEq val="0"/>
          </c:trendline>
          <c:xVal>
            <c:numRef>
              <c:f>'Ark1'!$C$38:$C$150</c:f>
              <c:numCache>
                <c:formatCode>General</c:formatCode>
                <c:ptCount val="1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7.5</c:v>
                </c:pt>
                <c:pt idx="46">
                  <c:v>7.5</c:v>
                </c:pt>
                <c:pt idx="47">
                  <c:v>7.5</c:v>
                </c:pt>
                <c:pt idx="48">
                  <c:v>7.5</c:v>
                </c:pt>
                <c:pt idx="49">
                  <c:v>7.5</c:v>
                </c:pt>
                <c:pt idx="50">
                  <c:v>7.5</c:v>
                </c:pt>
                <c:pt idx="51">
                  <c:v>7.5</c:v>
                </c:pt>
                <c:pt idx="52">
                  <c:v>7.5</c:v>
                </c:pt>
                <c:pt idx="53">
                  <c:v>7.5</c:v>
                </c:pt>
                <c:pt idx="54">
                  <c:v>7.5</c:v>
                </c:pt>
                <c:pt idx="55">
                  <c:v>7.5</c:v>
                </c:pt>
                <c:pt idx="56">
                  <c:v>7.5</c:v>
                </c:pt>
                <c:pt idx="57">
                  <c:v>7.5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</c:numCache>
            </c:numRef>
          </c:xVal>
          <c:yVal>
            <c:numRef>
              <c:f>'Ark1'!$D$38:$D$150</c:f>
              <c:numCache>
                <c:formatCode>General</c:formatCode>
                <c:ptCount val="1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2">
                  <c:v>-5.2</c:v>
                </c:pt>
                <c:pt idx="33">
                  <c:v>3.8999999999999995</c:v>
                </c:pt>
                <c:pt idx="34">
                  <c:v>-0.29999999999999982</c:v>
                </c:pt>
                <c:pt idx="35">
                  <c:v>4.0999999999999996</c:v>
                </c:pt>
                <c:pt idx="36">
                  <c:v>7</c:v>
                </c:pt>
                <c:pt idx="37">
                  <c:v>7.3</c:v>
                </c:pt>
                <c:pt idx="38">
                  <c:v>8.3999999999999986</c:v>
                </c:pt>
                <c:pt idx="39">
                  <c:v>10.5</c:v>
                </c:pt>
                <c:pt idx="40">
                  <c:v>3.3999999999999915</c:v>
                </c:pt>
                <c:pt idx="41">
                  <c:v>8.3999999999999915</c:v>
                </c:pt>
                <c:pt idx="42">
                  <c:v>7.2</c:v>
                </c:pt>
                <c:pt idx="43">
                  <c:v>8.4</c:v>
                </c:pt>
                <c:pt idx="44">
                  <c:v>5.8</c:v>
                </c:pt>
                <c:pt idx="45">
                  <c:v>-1.8</c:v>
                </c:pt>
                <c:pt idx="46">
                  <c:v>-6.8</c:v>
                </c:pt>
                <c:pt idx="47">
                  <c:v>12.899999999999999</c:v>
                </c:pt>
                <c:pt idx="48">
                  <c:v>4.2</c:v>
                </c:pt>
                <c:pt idx="49">
                  <c:v>2.3000000000000007</c:v>
                </c:pt>
                <c:pt idx="50">
                  <c:v>-9.9999999999999645E-2</c:v>
                </c:pt>
                <c:pt idx="51">
                  <c:v>10.1</c:v>
                </c:pt>
                <c:pt idx="52">
                  <c:v>7.1</c:v>
                </c:pt>
                <c:pt idx="53">
                  <c:v>-6.6000000000000005</c:v>
                </c:pt>
                <c:pt idx="54">
                  <c:v>6.25</c:v>
                </c:pt>
                <c:pt idx="55">
                  <c:v>-1.1200000000000001</c:v>
                </c:pt>
                <c:pt idx="56">
                  <c:v>0.21</c:v>
                </c:pt>
                <c:pt idx="57">
                  <c:v>10.37</c:v>
                </c:pt>
                <c:pt idx="58">
                  <c:v>-0.9</c:v>
                </c:pt>
                <c:pt idx="59">
                  <c:v>4</c:v>
                </c:pt>
                <c:pt idx="60">
                  <c:v>21.1</c:v>
                </c:pt>
                <c:pt idx="61">
                  <c:v>15.7</c:v>
                </c:pt>
                <c:pt idx="63">
                  <c:v>0.80000000000000027</c:v>
                </c:pt>
                <c:pt idx="64">
                  <c:v>11</c:v>
                </c:pt>
                <c:pt idx="65">
                  <c:v>6.5</c:v>
                </c:pt>
                <c:pt idx="66">
                  <c:v>1.1000000000000001</c:v>
                </c:pt>
                <c:pt idx="67">
                  <c:v>6.9</c:v>
                </c:pt>
                <c:pt idx="68">
                  <c:v>15.2</c:v>
                </c:pt>
                <c:pt idx="69">
                  <c:v>19.5</c:v>
                </c:pt>
                <c:pt idx="70">
                  <c:v>15.699999999999989</c:v>
                </c:pt>
                <c:pt idx="71">
                  <c:v>17.200000000000003</c:v>
                </c:pt>
                <c:pt idx="72">
                  <c:v>20.799999999999997</c:v>
                </c:pt>
                <c:pt idx="73">
                  <c:v>15.4</c:v>
                </c:pt>
                <c:pt idx="74">
                  <c:v>9.8000000000000007</c:v>
                </c:pt>
                <c:pt idx="75">
                  <c:v>-10.1</c:v>
                </c:pt>
                <c:pt idx="76">
                  <c:v>5.0999999999999996</c:v>
                </c:pt>
                <c:pt idx="77">
                  <c:v>-2.8</c:v>
                </c:pt>
                <c:pt idx="78">
                  <c:v>11.299999999999999</c:v>
                </c:pt>
                <c:pt idx="79">
                  <c:v>9.1</c:v>
                </c:pt>
                <c:pt idx="80">
                  <c:v>6.6</c:v>
                </c:pt>
                <c:pt idx="81">
                  <c:v>15</c:v>
                </c:pt>
                <c:pt idx="82">
                  <c:v>14.1</c:v>
                </c:pt>
                <c:pt idx="83">
                  <c:v>8.5</c:v>
                </c:pt>
                <c:pt idx="84">
                  <c:v>-5.3000000000000007</c:v>
                </c:pt>
                <c:pt idx="85">
                  <c:v>10.5</c:v>
                </c:pt>
                <c:pt idx="86">
                  <c:v>-2.1500000000000057</c:v>
                </c:pt>
                <c:pt idx="87">
                  <c:v>4.1200000000000045</c:v>
                </c:pt>
                <c:pt idx="88">
                  <c:v>10.120000000000005</c:v>
                </c:pt>
                <c:pt idx="89">
                  <c:v>4.5</c:v>
                </c:pt>
                <c:pt idx="90">
                  <c:v>7.7</c:v>
                </c:pt>
                <c:pt idx="91">
                  <c:v>24.9</c:v>
                </c:pt>
                <c:pt idx="92">
                  <c:v>20.6</c:v>
                </c:pt>
                <c:pt idx="94">
                  <c:v>6.7999999999999989</c:v>
                </c:pt>
                <c:pt idx="95">
                  <c:v>7.8999999999999995</c:v>
                </c:pt>
                <c:pt idx="96">
                  <c:v>10.1</c:v>
                </c:pt>
                <c:pt idx="97">
                  <c:v>14.5</c:v>
                </c:pt>
                <c:pt idx="98">
                  <c:v>1.2</c:v>
                </c:pt>
                <c:pt idx="99">
                  <c:v>1.2</c:v>
                </c:pt>
                <c:pt idx="100">
                  <c:v>3.1</c:v>
                </c:pt>
                <c:pt idx="101">
                  <c:v>3.5999999999999996</c:v>
                </c:pt>
                <c:pt idx="102">
                  <c:v>19.100000000000001</c:v>
                </c:pt>
                <c:pt idx="103">
                  <c:v>6.9</c:v>
                </c:pt>
                <c:pt idx="104">
                  <c:v>9.1999999999999993</c:v>
                </c:pt>
                <c:pt idx="105">
                  <c:v>9.3000000000000007</c:v>
                </c:pt>
                <c:pt idx="106">
                  <c:v>19.3</c:v>
                </c:pt>
                <c:pt idx="107">
                  <c:v>3.6</c:v>
                </c:pt>
                <c:pt idx="108">
                  <c:v>6.4</c:v>
                </c:pt>
                <c:pt idx="109">
                  <c:v>7.2800000000000011</c:v>
                </c:pt>
                <c:pt idx="110">
                  <c:v>4.6200000000000045</c:v>
                </c:pt>
                <c:pt idx="111">
                  <c:v>6.5700000000000074</c:v>
                </c:pt>
                <c:pt idx="112">
                  <c:v>14.349999999999994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DB98-454B-B802-EB718C6E6E54}"/>
            </c:ext>
          </c:extLst>
        </c:ser>
        <c:ser>
          <c:idx val="1"/>
          <c:order val="1"/>
          <c:tx>
            <c:strRef>
              <c:f>'Ark1'!$E$37</c:f>
              <c:strCache>
                <c:ptCount val="1"/>
                <c:pt idx="0">
                  <c:v>Netto</c:v>
                </c:pt>
              </c:strCache>
            </c:strRef>
          </c:tx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trendline>
            <c:spPr>
              <a:ln w="5080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'Ark1'!$C$38:$C$150</c:f>
              <c:numCache>
                <c:formatCode>General</c:formatCode>
                <c:ptCount val="1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7.5</c:v>
                </c:pt>
                <c:pt idx="46">
                  <c:v>7.5</c:v>
                </c:pt>
                <c:pt idx="47">
                  <c:v>7.5</c:v>
                </c:pt>
                <c:pt idx="48">
                  <c:v>7.5</c:v>
                </c:pt>
                <c:pt idx="49">
                  <c:v>7.5</c:v>
                </c:pt>
                <c:pt idx="50">
                  <c:v>7.5</c:v>
                </c:pt>
                <c:pt idx="51">
                  <c:v>7.5</c:v>
                </c:pt>
                <c:pt idx="52">
                  <c:v>7.5</c:v>
                </c:pt>
                <c:pt idx="53">
                  <c:v>7.5</c:v>
                </c:pt>
                <c:pt idx="54">
                  <c:v>7.5</c:v>
                </c:pt>
                <c:pt idx="55">
                  <c:v>7.5</c:v>
                </c:pt>
                <c:pt idx="56">
                  <c:v>7.5</c:v>
                </c:pt>
                <c:pt idx="57">
                  <c:v>7.5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</c:numCache>
            </c:numRef>
          </c:xVal>
          <c:yVal>
            <c:numRef>
              <c:f>'Ark1'!$E$38:$E$150</c:f>
              <c:numCache>
                <c:formatCode>General</c:formatCode>
                <c:ptCount val="113"/>
                <c:pt idx="0">
                  <c:v>0</c:v>
                </c:pt>
                <c:pt idx="32" formatCode="0.0">
                  <c:v>3</c:v>
                </c:pt>
                <c:pt idx="45" formatCode="0.0">
                  <c:v>4.0999999999999996</c:v>
                </c:pt>
                <c:pt idx="58" formatCode="0.0">
                  <c:v>5.0999999999999996</c:v>
                </c:pt>
                <c:pt idx="69" formatCode="0.0">
                  <c:v>6.3</c:v>
                </c:pt>
                <c:pt idx="89">
                  <c:v>4.5999999999999996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DB98-454B-B802-EB718C6E6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090944"/>
        <c:axId val="157092864"/>
      </c:scatterChart>
      <c:valAx>
        <c:axId val="157090944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da-DK" b="0"/>
                  <a:t>Kg fosfor pr. ha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7092864"/>
        <c:crosses val="autoZero"/>
        <c:crossBetween val="midCat"/>
      </c:valAx>
      <c:valAx>
        <c:axId val="157092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da-DK" b="0"/>
                  <a:t>Merudb., a.e. pr. ha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7090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da-DK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45065540986156E-2"/>
          <c:y val="5.0925925925925923E-2"/>
          <c:w val="0.84775781958355934"/>
          <c:h val="0.792754720568414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'Ark1'!$C$26</c:f>
              <c:strCache>
                <c:ptCount val="1"/>
                <c:pt idx="0">
                  <c:v>Bio NP 5-8-0</c:v>
                </c:pt>
              </c:strCache>
            </c:strRef>
          </c:tx>
          <c:spPr>
            <a:ln w="444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'Ark1'!$B$27:$B$33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7.5</c:v>
                </c:pt>
                <c:pt idx="3">
                  <c:v>15</c:v>
                </c:pt>
                <c:pt idx="4">
                  <c:v>0</c:v>
                </c:pt>
                <c:pt idx="5">
                  <c:v>7.5</c:v>
                </c:pt>
                <c:pt idx="6">
                  <c:v>15</c:v>
                </c:pt>
              </c:numCache>
            </c:numRef>
          </c:xVal>
          <c:yVal>
            <c:numRef>
              <c:f>'Ark1'!$C$27:$C$33</c:f>
              <c:numCache>
                <c:formatCode>General</c:formatCode>
                <c:ptCount val="7"/>
                <c:pt idx="0">
                  <c:v>0</c:v>
                </c:pt>
                <c:pt idx="1">
                  <c:v>3.2</c:v>
                </c:pt>
                <c:pt idx="2">
                  <c:v>1.1000000000000001</c:v>
                </c:pt>
                <c:pt idx="3">
                  <c:v>-5.9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AE-4F9F-B552-8637005496C5}"/>
            </c:ext>
          </c:extLst>
        </c:ser>
        <c:ser>
          <c:idx val="1"/>
          <c:order val="1"/>
          <c:tx>
            <c:strRef>
              <c:f>'Ark1'!$D$26</c:f>
              <c:strCache>
                <c:ptCount val="1"/>
                <c:pt idx="0">
                  <c:v>NP 18-20-0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'Ark1'!$B$27:$B$33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7.5</c:v>
                </c:pt>
                <c:pt idx="3">
                  <c:v>15</c:v>
                </c:pt>
                <c:pt idx="4">
                  <c:v>0</c:v>
                </c:pt>
                <c:pt idx="5">
                  <c:v>7.5</c:v>
                </c:pt>
                <c:pt idx="6">
                  <c:v>15</c:v>
                </c:pt>
              </c:numCache>
            </c:numRef>
          </c:xVal>
          <c:yVal>
            <c:numRef>
              <c:f>'Ark1'!$D$27:$D$33</c:f>
              <c:numCache>
                <c:formatCode>General</c:formatCode>
                <c:ptCount val="7"/>
                <c:pt idx="4">
                  <c:v>0</c:v>
                </c:pt>
                <c:pt idx="5">
                  <c:v>3.9</c:v>
                </c:pt>
                <c:pt idx="6">
                  <c:v>5.6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9AE-4F9F-B552-863700549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891832"/>
        <c:axId val="723896424"/>
      </c:scatterChart>
      <c:valAx>
        <c:axId val="723891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/>
                  <a:t>Kg P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23896424"/>
        <c:crosses val="autoZero"/>
        <c:crossBetween val="midCat"/>
      </c:valAx>
      <c:valAx>
        <c:axId val="72389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Merudb</a:t>
                </a:r>
                <a:r>
                  <a:rPr lang="da-DK" dirty="0"/>
                  <a:t>.,</a:t>
                </a:r>
                <a:r>
                  <a:rPr lang="da-DK" baseline="0" dirty="0"/>
                  <a:t> </a:t>
                </a:r>
                <a:r>
                  <a:rPr lang="da-DK" baseline="0" dirty="0" err="1"/>
                  <a:t>a.e</a:t>
                </a:r>
                <a:r>
                  <a:rPr lang="da-DK" baseline="0" dirty="0"/>
                  <a:t>. pr. ha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23891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3642333694318"/>
          <c:y val="4.2241893156559442E-2"/>
          <c:w val="0.89345454018376258"/>
          <c:h val="0.65024972548063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'Ark1'!$C$3</c:f>
              <c:strCache>
                <c:ptCount val="1"/>
                <c:pt idx="0">
                  <c:v>Rågylle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D3-4780-BFCE-2C291DBFA6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+12,3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6F-45D5-8DC9-508927BA21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6F-45D5-8DC9-508927BA216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+13,6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6F-45D5-8DC9-508927BA2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'Ark1'!$A$4:$B$7</c:f>
              <c:multiLvlStrCache>
                <c:ptCount val="4"/>
                <c:lvl>
                  <c:pt idx="0">
                    <c:v>- NP</c:v>
                  </c:pt>
                  <c:pt idx="1">
                    <c:v>+ NP</c:v>
                  </c:pt>
                  <c:pt idx="2">
                    <c:v>- NP</c:v>
                  </c:pt>
                  <c:pt idx="3">
                    <c:v>+ NP</c:v>
                  </c:pt>
                </c:lvl>
                <c:lvl>
                  <c:pt idx="0">
                    <c:v>Trad. nedfældet</c:v>
                  </c:pt>
                  <c:pt idx="2">
                    <c:v>Placeret </c:v>
                  </c:pt>
                </c:lvl>
              </c:multiLvlStrCache>
            </c:multiLvlStrRef>
          </c:cat>
          <c:val>
            <c:numRef>
              <c:f>'Ark1'!$C$4:$C$7</c:f>
              <c:numCache>
                <c:formatCode>General</c:formatCode>
                <c:ptCount val="4"/>
                <c:pt idx="0">
                  <c:v>129.5</c:v>
                </c:pt>
                <c:pt idx="1">
                  <c:v>141.80000000000001</c:v>
                </c:pt>
                <c:pt idx="2">
                  <c:v>138.30000000000001</c:v>
                </c:pt>
                <c:pt idx="3">
                  <c:v>143.1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F-45D5-8DC9-508927BA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084712"/>
        <c:axId val="440081104"/>
      </c:barChart>
      <c:catAx>
        <c:axId val="44008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40081104"/>
        <c:crosses val="autoZero"/>
        <c:auto val="1"/>
        <c:lblAlgn val="ctr"/>
        <c:lblOffset val="100"/>
        <c:noMultiLvlLbl val="0"/>
      </c:catAx>
      <c:valAx>
        <c:axId val="44008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a.e</a:t>
                </a:r>
                <a:r>
                  <a:rPr lang="da-DK" dirty="0"/>
                  <a:t>.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4008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'Ark1'!$D$3</c:f>
              <c:strCache>
                <c:ptCount val="1"/>
                <c:pt idx="0">
                  <c:v>Afgasset gylle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136,0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A1-4877-812E-0825055D32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-0,9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6F-45D5-8DC9-508927BA216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+5,0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6F-45D5-8DC9-508927BA2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'Ark1'!$A$4:$B$7</c:f>
              <c:multiLvlStrCache>
                <c:ptCount val="4"/>
                <c:lvl>
                  <c:pt idx="0">
                    <c:v>- NP</c:v>
                  </c:pt>
                  <c:pt idx="1">
                    <c:v>+ NP</c:v>
                  </c:pt>
                  <c:pt idx="2">
                    <c:v>- NP</c:v>
                  </c:pt>
                  <c:pt idx="3">
                    <c:v>+ NP</c:v>
                  </c:pt>
                </c:lvl>
                <c:lvl>
                  <c:pt idx="0">
                    <c:v>Trad. nedfældet</c:v>
                  </c:pt>
                  <c:pt idx="2">
                    <c:v>Placeret </c:v>
                  </c:pt>
                </c:lvl>
              </c:multiLvlStrCache>
            </c:multiLvlStrRef>
          </c:cat>
          <c:val>
            <c:numRef>
              <c:f>'Ark1'!$D$4:$D$7</c:f>
              <c:numCache>
                <c:formatCode>General</c:formatCode>
                <c:ptCount val="4"/>
                <c:pt idx="1">
                  <c:v>136</c:v>
                </c:pt>
                <c:pt idx="2">
                  <c:v>135.1</c:v>
                </c:pt>
                <c:pt idx="3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F-45D5-8DC9-508927BA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084712"/>
        <c:axId val="440081104"/>
      </c:barChart>
      <c:catAx>
        <c:axId val="44008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40081104"/>
        <c:crosses val="autoZero"/>
        <c:auto val="1"/>
        <c:lblAlgn val="ctr"/>
        <c:lblOffset val="100"/>
        <c:noMultiLvlLbl val="0"/>
      </c:catAx>
      <c:valAx>
        <c:axId val="44008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a.e</a:t>
                </a:r>
                <a:r>
                  <a:rPr lang="da-DK" dirty="0"/>
                  <a:t>.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4008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Økonomi!$C$33</c:f>
              <c:strCache>
                <c:ptCount val="1"/>
                <c:pt idx="0">
                  <c:v>uden eksport af gylle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02-49E0-8656-E69CA9C8BE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+10,0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63-4879-A7A3-AAF2E1A9BC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63-4879-A7A3-AAF2E1A9BC2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63-4879-A7A3-AAF2E1A9B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Økonomi!$A$34:$B$37</c:f>
              <c:multiLvlStrCache>
                <c:ptCount val="4"/>
                <c:lvl>
                  <c:pt idx="0">
                    <c:v>- NP</c:v>
                  </c:pt>
                  <c:pt idx="1">
                    <c:v>+ NP</c:v>
                  </c:pt>
                  <c:pt idx="2">
                    <c:v>- NP</c:v>
                  </c:pt>
                  <c:pt idx="3">
                    <c:v>+ NP</c:v>
                  </c:pt>
                </c:lvl>
                <c:lvl>
                  <c:pt idx="0">
                    <c:v>Trad. nedfældet</c:v>
                  </c:pt>
                  <c:pt idx="2">
                    <c:v>Placeret </c:v>
                  </c:pt>
                </c:lvl>
              </c:multiLvlStrCache>
            </c:multiLvlStrRef>
          </c:cat>
          <c:val>
            <c:numRef>
              <c:f>Økonomi!$C$34:$C$37</c:f>
              <c:numCache>
                <c:formatCode>General</c:formatCode>
                <c:ptCount val="4"/>
                <c:pt idx="0">
                  <c:v>129.5</c:v>
                </c:pt>
                <c:pt idx="1">
                  <c:v>139.45384615384617</c:v>
                </c:pt>
                <c:pt idx="2">
                  <c:v>131.8897435897436</c:v>
                </c:pt>
                <c:pt idx="3">
                  <c:v>134.34358974358975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63-4879-A7A3-AAF2E1A9B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530088"/>
        <c:axId val="440530744"/>
      </c:barChart>
      <c:catAx>
        <c:axId val="44053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40530744"/>
        <c:crosses val="autoZero"/>
        <c:auto val="1"/>
        <c:lblAlgn val="ctr"/>
        <c:lblOffset val="100"/>
        <c:noMultiLvlLbl val="0"/>
      </c:catAx>
      <c:valAx>
        <c:axId val="44053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Nettoudb</a:t>
                </a:r>
                <a:r>
                  <a:rPr lang="da-DK" dirty="0"/>
                  <a:t>.,</a:t>
                </a:r>
                <a:r>
                  <a:rPr lang="da-DK" baseline="0" dirty="0"/>
                  <a:t> </a:t>
                </a:r>
                <a:r>
                  <a:rPr lang="da-DK" dirty="0" err="1"/>
                  <a:t>a.e</a:t>
                </a:r>
                <a:r>
                  <a:rPr lang="da-DK" dirty="0"/>
                  <a:t>.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4053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Økonomi!$D$33</c:f>
              <c:strCache>
                <c:ptCount val="1"/>
                <c:pt idx="0">
                  <c:v>Eksport af gylle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63-4879-A7A3-AAF2E1A9BC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+3,7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63-4879-A7A3-AAF2E1A9BC2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-9,9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63-4879-A7A3-AAF2E1A9B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Økonomi!$A$34:$B$37</c:f>
              <c:multiLvlStrCache>
                <c:ptCount val="4"/>
                <c:lvl>
                  <c:pt idx="0">
                    <c:v>- NP</c:v>
                  </c:pt>
                  <c:pt idx="1">
                    <c:v>+ NP</c:v>
                  </c:pt>
                  <c:pt idx="2">
                    <c:v>- NP</c:v>
                  </c:pt>
                  <c:pt idx="3">
                    <c:v>+ NP</c:v>
                  </c:pt>
                </c:lvl>
                <c:lvl>
                  <c:pt idx="0">
                    <c:v>Trad. nedfældet</c:v>
                  </c:pt>
                  <c:pt idx="2">
                    <c:v>Placeret </c:v>
                  </c:pt>
                </c:lvl>
              </c:multiLvlStrCache>
            </c:multiLvlStrRef>
          </c:cat>
          <c:val>
            <c:numRef>
              <c:f>Økonomi!$D$34:$D$37</c:f>
              <c:numCache>
                <c:formatCode>0.0</c:formatCode>
                <c:ptCount val="4"/>
                <c:pt idx="0">
                  <c:v>129.5</c:v>
                </c:pt>
                <c:pt idx="1">
                  <c:v>123.42820512820514</c:v>
                </c:pt>
                <c:pt idx="2">
                  <c:v>131.8897435897436</c:v>
                </c:pt>
                <c:pt idx="3">
                  <c:v>118.31794871794871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63-4879-A7A3-AAF2E1A9B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530088"/>
        <c:axId val="440530744"/>
      </c:barChart>
      <c:catAx>
        <c:axId val="44053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40530744"/>
        <c:crosses val="autoZero"/>
        <c:auto val="1"/>
        <c:lblAlgn val="ctr"/>
        <c:lblOffset val="100"/>
        <c:noMultiLvlLbl val="0"/>
      </c:catAx>
      <c:valAx>
        <c:axId val="44053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Nettoudb</a:t>
                </a:r>
                <a:r>
                  <a:rPr lang="da-DK" dirty="0"/>
                  <a:t>., </a:t>
                </a:r>
                <a:r>
                  <a:rPr lang="da-DK" dirty="0" err="1"/>
                  <a:t>a.e</a:t>
                </a:r>
                <a:r>
                  <a:rPr lang="da-DK" dirty="0"/>
                  <a:t>. pr.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4053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1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9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0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955723"/>
            <a:ext cx="9019553" cy="595869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forfatter, sted, dato mm.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8361" y="6023806"/>
            <a:ext cx="1324800" cy="5256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05-05-2020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C2E099A5-A389-4C1F-9A72-BA492FC9CC32}"/>
              </a:ext>
            </a:extLst>
          </p:cNvPr>
          <p:cNvSpPr/>
          <p:nvPr userDrawn="1"/>
        </p:nvSpPr>
        <p:spPr>
          <a:xfrm>
            <a:off x="0" y="5706000"/>
            <a:ext cx="21977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F2AE118-6811-4404-9FA9-5D5911402E3B}"/>
              </a:ext>
            </a:extLst>
          </p:cNvPr>
          <p:cNvSpPr/>
          <p:nvPr userDrawn="1"/>
        </p:nvSpPr>
        <p:spPr>
          <a:xfrm>
            <a:off x="0" y="0"/>
            <a:ext cx="219770" cy="5705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E0B77891-417E-4402-A6C2-05BA2CF52A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rgbClr val="C8C7B2">
              <a:alpha val="75000"/>
            </a:srgb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97239" y="6032683"/>
            <a:ext cx="1324800" cy="525600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8361" y="6032681"/>
            <a:ext cx="1324800" cy="525600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SEGES Logo hvid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5"/>
          </a:xfrm>
          <a:prstGeom prst="rect">
            <a:avLst/>
          </a:prstGeom>
        </p:spPr>
      </p:pic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</p:spTree>
    <p:extLst>
      <p:ext uri="{BB962C8B-B14F-4D97-AF65-F5344CB8AC3E}">
        <p14:creationId xmlns:p14="http://schemas.microsoft.com/office/powerpoint/2010/main" val="352403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slide - SEGES Logo grø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Picture 49" descr="LF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25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1D99172C-8611-415F-946D-D7C7EEB79A1A}"/>
              </a:ext>
            </a:extLst>
          </p:cNvPr>
          <p:cNvSpPr/>
          <p:nvPr userDrawn="1"/>
        </p:nvSpPr>
        <p:spPr>
          <a:xfrm>
            <a:off x="0" y="5706000"/>
            <a:ext cx="21977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91C27C8-A6C6-45EF-AA45-F446350180C5}"/>
              </a:ext>
            </a:extLst>
          </p:cNvPr>
          <p:cNvSpPr/>
          <p:nvPr userDrawn="1"/>
        </p:nvSpPr>
        <p:spPr>
          <a:xfrm>
            <a:off x="0" y="0"/>
            <a:ext cx="219770" cy="5705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3A6C4A4E-4CDF-4DD2-9830-A7D50BEE9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9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1D99172C-8611-415F-946D-D7C7EEB79A1A}"/>
              </a:ext>
            </a:extLst>
          </p:cNvPr>
          <p:cNvSpPr/>
          <p:nvPr userDrawn="1"/>
        </p:nvSpPr>
        <p:spPr>
          <a:xfrm>
            <a:off x="0" y="5706000"/>
            <a:ext cx="21977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91C27C8-A6C6-45EF-AA45-F446350180C5}"/>
              </a:ext>
            </a:extLst>
          </p:cNvPr>
          <p:cNvSpPr/>
          <p:nvPr userDrawn="1"/>
        </p:nvSpPr>
        <p:spPr>
          <a:xfrm>
            <a:off x="0" y="0"/>
            <a:ext cx="219770" cy="5705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3A6C4A4E-4CDF-4DD2-9830-A7D50BEE9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- LD+andre 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7394440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noProof="0" dirty="0"/>
              <a:t>Titel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Forfatter, afdeling</a:t>
            </a:r>
            <a:br>
              <a:rPr lang="da-DK" dirty="0"/>
            </a:br>
            <a:r>
              <a:rPr lang="da-DK" dirty="0"/>
              <a:t>Sted og dato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F7AEE7A-AEB5-4929-B1A9-AD75B55986E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flipH="1">
            <a:off x="9963149" y="0"/>
            <a:ext cx="2227262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0D44162-6250-4ACB-85B3-109AA1E689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6043E83-533F-4454-8E70-01190B62D2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8361" y="6023805"/>
            <a:ext cx="1324800" cy="5256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C8BD1C9-5C64-4661-B4FC-4C0AAECB83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666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8361" y="6014934"/>
            <a:ext cx="1324800" cy="5256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3C26BB1-5B0D-4593-98CD-F0195410A072}"/>
              </a:ext>
            </a:extLst>
          </p:cNvPr>
          <p:cNvSpPr/>
          <p:nvPr userDrawn="1"/>
        </p:nvSpPr>
        <p:spPr>
          <a:xfrm>
            <a:off x="1362" y="2241958"/>
            <a:ext cx="12190412" cy="3460344"/>
          </a:xfrm>
          <a:prstGeom prst="rect">
            <a:avLst/>
          </a:prstGeom>
          <a:solidFill>
            <a:srgbClr val="07647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CE9D332-D2FF-4F02-A1E1-6D184997ACDD}"/>
              </a:ext>
            </a:extLst>
          </p:cNvPr>
          <p:cNvSpPr/>
          <p:nvPr userDrawn="1"/>
        </p:nvSpPr>
        <p:spPr>
          <a:xfrm>
            <a:off x="1362" y="2241958"/>
            <a:ext cx="12190412" cy="3460344"/>
          </a:xfrm>
          <a:prstGeom prst="rect">
            <a:avLst/>
          </a:prstGeom>
          <a:solidFill>
            <a:srgbClr val="07647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869F1DC-553C-4CAB-90B6-16D88C5EE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8361" y="6041559"/>
            <a:ext cx="1324800" cy="5256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4796E07-68E1-478F-9CE0-4A523775847C}"/>
              </a:ext>
            </a:extLst>
          </p:cNvPr>
          <p:cNvSpPr/>
          <p:nvPr userDrawn="1"/>
        </p:nvSpPr>
        <p:spPr>
          <a:xfrm>
            <a:off x="1" y="2743838"/>
            <a:ext cx="12190412" cy="2520001"/>
          </a:xfrm>
          <a:prstGeom prst="rect">
            <a:avLst/>
          </a:prstGeom>
          <a:solidFill>
            <a:srgbClr val="07647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721ADF0-10D7-4EE0-B18F-384487A6B26C}"/>
              </a:ext>
            </a:extLst>
          </p:cNvPr>
          <p:cNvSpPr/>
          <p:nvPr userDrawn="1"/>
        </p:nvSpPr>
        <p:spPr>
          <a:xfrm>
            <a:off x="1" y="2743838"/>
            <a:ext cx="12190412" cy="2520001"/>
          </a:xfrm>
          <a:prstGeom prst="rect">
            <a:avLst/>
          </a:prstGeom>
          <a:solidFill>
            <a:srgbClr val="07647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114942A4-CDD0-4795-B75B-5B31675F0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05-05-2020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6EF49154-3531-45AA-889E-DB444BFEF952}"/>
              </a:ext>
            </a:extLst>
          </p:cNvPr>
          <p:cNvSpPr/>
          <p:nvPr userDrawn="1"/>
        </p:nvSpPr>
        <p:spPr>
          <a:xfrm>
            <a:off x="0" y="5706000"/>
            <a:ext cx="21977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6DCC11A-2E79-4A11-B94E-3CEE2527F50A}"/>
              </a:ext>
            </a:extLst>
          </p:cNvPr>
          <p:cNvSpPr/>
          <p:nvPr userDrawn="1"/>
        </p:nvSpPr>
        <p:spPr>
          <a:xfrm>
            <a:off x="0" y="0"/>
            <a:ext cx="219770" cy="5705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3DB49457-41BC-4F35-8AF1-351EFC050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A67EE0A7-9A56-4574-8C07-DBE19E650B29}"/>
              </a:ext>
            </a:extLst>
          </p:cNvPr>
          <p:cNvSpPr/>
          <p:nvPr userDrawn="1"/>
        </p:nvSpPr>
        <p:spPr>
          <a:xfrm>
            <a:off x="0" y="5706000"/>
            <a:ext cx="21977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ACA79AE-A6F3-4D99-AB28-7F190C4C48D9}"/>
              </a:ext>
            </a:extLst>
          </p:cNvPr>
          <p:cNvSpPr/>
          <p:nvPr userDrawn="1"/>
        </p:nvSpPr>
        <p:spPr>
          <a:xfrm>
            <a:off x="0" y="0"/>
            <a:ext cx="219770" cy="5705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47D3B01A-0448-4DA4-88BC-58A411742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05-05-2020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3" r:id="rId2"/>
    <p:sldLayoutId id="2147483743" r:id="rId3"/>
    <p:sldLayoutId id="2147483729" r:id="rId4"/>
    <p:sldLayoutId id="2147483730" r:id="rId5"/>
    <p:sldLayoutId id="2147483731" r:id="rId6"/>
    <p:sldLayoutId id="2147483732" r:id="rId7"/>
    <p:sldLayoutId id="2147483734" r:id="rId8"/>
    <p:sldLayoutId id="2147483735" r:id="rId9"/>
    <p:sldLayoutId id="2147483736" r:id="rId10"/>
    <p:sldLayoutId id="2147483741" r:id="rId11"/>
    <p:sldLayoutId id="2147483742" r:id="rId12"/>
    <p:sldLayoutId id="2147483744" r:id="rId13"/>
    <p:sldLayoutId id="2147483745" r:id="rId14"/>
    <p:sldLayoutId id="2147483746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79614AB2-D64A-483F-9568-381C6136A2E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2" descr="S:\7 Billeder\mam\2012_13sept_majsbilleder\IMG_1751.JPG">
            <a:extLst>
              <a:ext uri="{FF2B5EF4-FFF2-40B4-BE49-F238E27FC236}">
                <a16:creationId xmlns:a16="http://schemas.microsoft.com/office/drawing/2014/main" id="{EBA7AAD0-70C6-449C-9716-B6B0EBC70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92" y="2315699"/>
            <a:ext cx="10177457" cy="33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756C1D7-3680-4A0C-8C53-821E2FE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618" y="821080"/>
            <a:ext cx="8432274" cy="2112501"/>
          </a:xfrm>
        </p:spPr>
        <p:txBody>
          <a:bodyPr/>
          <a:lstStyle/>
          <a:p>
            <a:r>
              <a:rPr lang="da-DK" dirty="0"/>
              <a:t>Startgødning og dyrkningssystemer i majs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12502DF-14A1-4AA0-8367-F0A2435902E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5618" y="2789581"/>
            <a:ext cx="7351712" cy="1440000"/>
          </a:xfrm>
        </p:spPr>
        <p:txBody>
          <a:bodyPr/>
          <a:lstStyle/>
          <a:p>
            <a:r>
              <a:rPr lang="da-DK" dirty="0"/>
              <a:t>Martin Mikkelsen, </a:t>
            </a:r>
            <a:r>
              <a:rPr lang="da-DK" dirty="0" err="1"/>
              <a:t>PlanteInnovation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4E365E8-D441-46BF-8995-8C9E8256A9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flipH="1">
            <a:off x="10191749" y="0"/>
            <a:ext cx="1998658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5F12718-73A2-489A-AE42-32FC9F444A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B9C6AA0-AB85-43A1-BF1C-8BA2A11090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EBD3F7C-D422-455B-B92A-E71A7D3E94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80987" y="5989031"/>
            <a:ext cx="1007997" cy="587589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59F7CE6-715B-4470-A177-9229E23D9E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571" y="6157732"/>
            <a:ext cx="3452213" cy="41888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404F9DE2-1289-4082-8C00-09A916CD39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726" y="6059759"/>
            <a:ext cx="974307" cy="54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F76B0-E514-4600-A97D-17F2F5D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Placeret afgasset gylle med </a:t>
            </a:r>
            <a:r>
              <a:rPr lang="da-DK" dirty="0" err="1"/>
              <a:t>Vizura</a:t>
            </a:r>
            <a:br>
              <a:rPr lang="da-DK" dirty="0"/>
            </a:br>
            <a:r>
              <a:rPr lang="da-DK" sz="2000" dirty="0"/>
              <a:t>3 forsøg 2019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671B65-8483-40F9-9EEF-1B7121F74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763909"/>
              </p:ext>
            </p:extLst>
          </p:nvPr>
        </p:nvGraphicFramePr>
        <p:xfrm>
          <a:off x="529792" y="1288473"/>
          <a:ext cx="10141671" cy="456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D8741C33-06B8-4F92-83B0-0AFFAE0AECEF}"/>
              </a:ext>
            </a:extLst>
          </p:cNvPr>
          <p:cNvSpPr/>
          <p:nvPr/>
        </p:nvSpPr>
        <p:spPr>
          <a:xfrm>
            <a:off x="4283748" y="1276705"/>
            <a:ext cx="1316879" cy="379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208932A-7D37-407D-9378-0D7085AFCD76}"/>
              </a:ext>
            </a:extLst>
          </p:cNvPr>
          <p:cNvSpPr/>
          <p:nvPr/>
        </p:nvSpPr>
        <p:spPr>
          <a:xfrm>
            <a:off x="6388715" y="1288473"/>
            <a:ext cx="1316879" cy="379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0AB67C5-F885-4CAF-9069-545947D1976E}"/>
              </a:ext>
            </a:extLst>
          </p:cNvPr>
          <p:cNvSpPr/>
          <p:nvPr/>
        </p:nvSpPr>
        <p:spPr>
          <a:xfrm>
            <a:off x="8772345" y="1303466"/>
            <a:ext cx="1316879" cy="379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46CD1A7-806E-407A-8F6B-3715A136329B}"/>
              </a:ext>
            </a:extLst>
          </p:cNvPr>
          <p:cNvSpPr txBox="1"/>
          <p:nvPr/>
        </p:nvSpPr>
        <p:spPr>
          <a:xfrm>
            <a:off x="7735759" y="796746"/>
            <a:ext cx="23534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/>
              <a:t>LSD = 5,4 </a:t>
            </a:r>
            <a:r>
              <a:rPr lang="da-DK" sz="2000" dirty="0" err="1"/>
              <a:t>a.e</a:t>
            </a:r>
            <a:r>
              <a:rPr lang="da-DK" sz="2000" dirty="0"/>
              <a:t>. pr. ha</a:t>
            </a:r>
          </a:p>
        </p:txBody>
      </p:sp>
    </p:spTree>
    <p:extLst>
      <p:ext uri="{BB962C8B-B14F-4D97-AF65-F5344CB8AC3E}">
        <p14:creationId xmlns:p14="http://schemas.microsoft.com/office/powerpoint/2010/main" val="13182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DC2BB-C556-42CE-9665-3238F5E7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5" y="398144"/>
            <a:ext cx="12168957" cy="711638"/>
          </a:xfrm>
        </p:spPr>
        <p:txBody>
          <a:bodyPr/>
          <a:lstStyle/>
          <a:p>
            <a:r>
              <a:rPr lang="da-DK" dirty="0"/>
              <a:t>Nettoudbytte for placering af gylle - med/uden plads til fosfor i NP-gødning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BB9855-49A2-400A-A1BB-9FEB2ACF74F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Eksport af gylle svarende til eksport af 15 kg fosfor pr. ha</a:t>
            </a:r>
          </a:p>
          <a:p>
            <a:r>
              <a:rPr lang="da-DK" dirty="0"/>
              <a:t>Næringsstofferne har en værdi svarende til 50 kr. pr. ton gylle</a:t>
            </a:r>
          </a:p>
          <a:p>
            <a:r>
              <a:rPr lang="da-DK" dirty="0"/>
              <a:t>+400 kr. pr. ha for placering af gylle</a:t>
            </a:r>
          </a:p>
          <a:p>
            <a:r>
              <a:rPr lang="da-DK" dirty="0"/>
              <a:t>12,20 kr. pr. kg fosfor og 78 kr. pr. </a:t>
            </a:r>
            <a:r>
              <a:rPr lang="da-DK" dirty="0" err="1"/>
              <a:t>a.e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771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19272-607E-410D-A48F-89F629B5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Nettoudbytte for placering af </a:t>
            </a:r>
            <a:r>
              <a:rPr lang="da-DK" dirty="0" err="1"/>
              <a:t>rågylle</a:t>
            </a:r>
            <a:r>
              <a:rPr lang="da-DK" dirty="0"/>
              <a:t> til majs</a:t>
            </a:r>
            <a:br>
              <a:rPr lang="da-DK" dirty="0"/>
            </a:br>
            <a:r>
              <a:rPr lang="da-DK" sz="2000" dirty="0"/>
              <a:t>3 forsøg 2019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8B5080-C8E9-47FF-9C7A-D81B8E848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337151"/>
              </p:ext>
            </p:extLst>
          </p:nvPr>
        </p:nvGraphicFramePr>
        <p:xfrm>
          <a:off x="529793" y="1215025"/>
          <a:ext cx="9904388" cy="470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C654225D-6C46-4E1B-BADD-1F558BF40ADF}"/>
              </a:ext>
            </a:extLst>
          </p:cNvPr>
          <p:cNvSpPr/>
          <p:nvPr/>
        </p:nvSpPr>
        <p:spPr>
          <a:xfrm>
            <a:off x="4165108" y="1288281"/>
            <a:ext cx="1316879" cy="379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13339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19272-607E-410D-A48F-89F629B5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Nettoudbytte for placering af </a:t>
            </a:r>
            <a:r>
              <a:rPr lang="da-DK" dirty="0" err="1"/>
              <a:t>rågylle</a:t>
            </a:r>
            <a:r>
              <a:rPr lang="da-DK" dirty="0"/>
              <a:t> til majs</a:t>
            </a:r>
            <a:br>
              <a:rPr lang="da-DK" dirty="0"/>
            </a:br>
            <a:r>
              <a:rPr lang="da-DK" sz="2000" dirty="0"/>
              <a:t>3 forsøg 2019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8B5080-C8E9-47FF-9C7A-D81B8E848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429286"/>
              </p:ext>
            </p:extLst>
          </p:nvPr>
        </p:nvGraphicFramePr>
        <p:xfrm>
          <a:off x="529793" y="1215025"/>
          <a:ext cx="9904388" cy="470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B47E6200-FECC-494D-BA04-98BFB6E0EE0D}"/>
              </a:ext>
            </a:extLst>
          </p:cNvPr>
          <p:cNvSpPr/>
          <p:nvPr/>
        </p:nvSpPr>
        <p:spPr>
          <a:xfrm>
            <a:off x="6422609" y="1276705"/>
            <a:ext cx="1316879" cy="379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4284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6D292-F087-4F2C-8176-69B81349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Merudbytte for placeret gylle</a:t>
            </a:r>
            <a:br>
              <a:rPr lang="da-DK" dirty="0"/>
            </a:br>
            <a:r>
              <a:rPr lang="da-DK" sz="2000" dirty="0"/>
              <a:t>Flere års forsøg 2016-2019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9BD2435-0E87-453C-B274-CD567E451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465593"/>
              </p:ext>
            </p:extLst>
          </p:nvPr>
        </p:nvGraphicFramePr>
        <p:xfrm>
          <a:off x="529792" y="1288473"/>
          <a:ext cx="9385731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C04DBB4C-B19C-4877-8B8F-A2A75CE3C17E}"/>
              </a:ext>
            </a:extLst>
          </p:cNvPr>
          <p:cNvSpPr/>
          <p:nvPr/>
        </p:nvSpPr>
        <p:spPr>
          <a:xfrm>
            <a:off x="3921958" y="1143000"/>
            <a:ext cx="1654687" cy="4740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A6FD85D-A3F6-422A-A932-0AF346E888EB}"/>
              </a:ext>
            </a:extLst>
          </p:cNvPr>
          <p:cNvSpPr/>
          <p:nvPr/>
        </p:nvSpPr>
        <p:spPr>
          <a:xfrm>
            <a:off x="1774909" y="1143000"/>
            <a:ext cx="1855363" cy="4740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E248E32-6440-4C6C-9C91-2AAE1B5C8701}"/>
              </a:ext>
            </a:extLst>
          </p:cNvPr>
          <p:cNvSpPr/>
          <p:nvPr/>
        </p:nvSpPr>
        <p:spPr>
          <a:xfrm>
            <a:off x="5868331" y="1143000"/>
            <a:ext cx="1855363" cy="47462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0D68E5-9BA4-49A7-B5D2-B231BE72E261}"/>
              </a:ext>
            </a:extLst>
          </p:cNvPr>
          <p:cNvSpPr/>
          <p:nvPr/>
        </p:nvSpPr>
        <p:spPr>
          <a:xfrm>
            <a:off x="7883978" y="1104523"/>
            <a:ext cx="1873086" cy="47826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27173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E9145-E632-4B61-8410-6DCF31D9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Stribtill i majs på JB 1- 4 m. vanding</a:t>
            </a:r>
            <a:br>
              <a:rPr lang="da-DK" dirty="0"/>
            </a:br>
            <a:r>
              <a:rPr lang="da-DK" sz="2000" dirty="0"/>
              <a:t>3 storparcelforsøg 2018-2019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33975DBE-3CCB-446A-999F-7F3481AE704F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1658819153"/>
              </p:ext>
            </p:extLst>
          </p:nvPr>
        </p:nvGraphicFramePr>
        <p:xfrm>
          <a:off x="527807" y="1643920"/>
          <a:ext cx="953059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004">
                  <a:extLst>
                    <a:ext uri="{9D8B030D-6E8A-4147-A177-3AD203B41FA5}">
                      <a16:colId xmlns:a16="http://schemas.microsoft.com/office/drawing/2014/main" val="647504360"/>
                    </a:ext>
                  </a:extLst>
                </a:gridCol>
                <a:gridCol w="1600151">
                  <a:extLst>
                    <a:ext uri="{9D8B030D-6E8A-4147-A177-3AD203B41FA5}">
                      <a16:colId xmlns:a16="http://schemas.microsoft.com/office/drawing/2014/main" val="4051173395"/>
                    </a:ext>
                  </a:extLst>
                </a:gridCol>
                <a:gridCol w="1813348">
                  <a:extLst>
                    <a:ext uri="{9D8B030D-6E8A-4147-A177-3AD203B41FA5}">
                      <a16:colId xmlns:a16="http://schemas.microsoft.com/office/drawing/2014/main" val="4038038005"/>
                    </a:ext>
                  </a:extLst>
                </a:gridCol>
                <a:gridCol w="2007090">
                  <a:extLst>
                    <a:ext uri="{9D8B030D-6E8A-4147-A177-3AD203B41FA5}">
                      <a16:colId xmlns:a16="http://schemas.microsoft.com/office/drawing/2014/main" val="133788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120 kg NH4-N (63-77 ton gylle) pr.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Kg P pr. ha placeret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2000" dirty="0" err="1"/>
                        <a:t>Udb</a:t>
                      </a:r>
                      <a:r>
                        <a:rPr lang="da-DK" sz="2000" dirty="0"/>
                        <a:t>. og </a:t>
                      </a:r>
                      <a:r>
                        <a:rPr lang="da-DK" sz="2000" dirty="0" err="1"/>
                        <a:t>merudb</a:t>
                      </a:r>
                      <a:r>
                        <a:rPr lang="da-DK" sz="2000" dirty="0"/>
                        <a:t>., </a:t>
                      </a:r>
                      <a:r>
                        <a:rPr lang="da-DK" sz="2000" dirty="0" err="1"/>
                        <a:t>a.e</a:t>
                      </a:r>
                      <a:r>
                        <a:rPr lang="da-DK" sz="2000" dirty="0"/>
                        <a:t>.  pr. ha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899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dirty="0"/>
                        <a:t>Brutto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dirty="0"/>
                        <a:t>Netto**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12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Stribtill m. placering af gylle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 dirty="0"/>
                        <a:t>145,9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522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Harvning* før placering af gylle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    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0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i="1" dirty="0"/>
                        <a:t>LSD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i="1" dirty="0"/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67851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FA8C857C-EF63-4103-AFF0-1AC01BFA42BC}"/>
              </a:ext>
            </a:extLst>
          </p:cNvPr>
          <p:cNvSpPr txBox="1"/>
          <p:nvPr/>
        </p:nvSpPr>
        <p:spPr>
          <a:xfrm>
            <a:off x="529792" y="4275141"/>
            <a:ext cx="645471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/>
              <a:t>*25 cm dybde</a:t>
            </a:r>
          </a:p>
          <a:p>
            <a:r>
              <a:rPr lang="da-DK" sz="2000" dirty="0"/>
              <a:t>** 335 kr. pr. ha for harvning i 25 cm dybde, 78 kr. pr. </a:t>
            </a:r>
            <a:r>
              <a:rPr lang="da-DK" sz="2000" dirty="0" err="1"/>
              <a:t>a.e</a:t>
            </a:r>
            <a:r>
              <a:rPr lang="da-DK" sz="2000" dirty="0"/>
              <a:t>.</a:t>
            </a: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7E0F7A82-FDEC-4D82-B3F7-88DF95CE945E}"/>
              </a:ext>
            </a:extLst>
          </p:cNvPr>
          <p:cNvSpPr/>
          <p:nvPr/>
        </p:nvSpPr>
        <p:spPr>
          <a:xfrm>
            <a:off x="558282" y="2705672"/>
            <a:ext cx="9530593" cy="398210"/>
          </a:xfrm>
          <a:prstGeom prst="round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EBD9D3F0-D2D9-4B52-827B-B885E5D05810}"/>
              </a:ext>
            </a:extLst>
          </p:cNvPr>
          <p:cNvSpPr/>
          <p:nvPr/>
        </p:nvSpPr>
        <p:spPr>
          <a:xfrm>
            <a:off x="570112" y="3103882"/>
            <a:ext cx="9530593" cy="429798"/>
          </a:xfrm>
          <a:prstGeom prst="round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778C465-B372-4412-897E-885D9FAC1214}"/>
              </a:ext>
            </a:extLst>
          </p:cNvPr>
          <p:cNvSpPr txBox="1"/>
          <p:nvPr/>
        </p:nvSpPr>
        <p:spPr>
          <a:xfrm>
            <a:off x="8158841" y="4677572"/>
            <a:ext cx="18995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dirty="0"/>
              <a:t>Oversigten 2019, s. 356</a:t>
            </a:r>
          </a:p>
        </p:txBody>
      </p:sp>
    </p:spTree>
    <p:extLst>
      <p:ext uri="{BB962C8B-B14F-4D97-AF65-F5344CB8AC3E}">
        <p14:creationId xmlns:p14="http://schemas.microsoft.com/office/powerpoint/2010/main" val="27499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23F1A-4E10-48A5-9952-06936064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Nitrifikationshæmmer</a:t>
            </a:r>
            <a:r>
              <a:rPr lang="da-DK" dirty="0"/>
              <a:t> til trad. nedfældet gylle</a:t>
            </a:r>
            <a:br>
              <a:rPr lang="da-DK" dirty="0"/>
            </a:br>
            <a:r>
              <a:rPr lang="da-DK" sz="2000" dirty="0"/>
              <a:t>3 forsøg 2019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964DE64-DA98-4A13-B311-A0F4BC17D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050901"/>
              </p:ext>
            </p:extLst>
          </p:nvPr>
        </p:nvGraphicFramePr>
        <p:xfrm>
          <a:off x="529793" y="1205345"/>
          <a:ext cx="1003776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964DE64-DA98-4A13-B311-A0F4BC17D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661511"/>
              </p:ext>
            </p:extLst>
          </p:nvPr>
        </p:nvGraphicFramePr>
        <p:xfrm>
          <a:off x="529793" y="1205345"/>
          <a:ext cx="10193625" cy="476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8BF6123B-F547-46F8-B428-478B437980BF}"/>
              </a:ext>
            </a:extLst>
          </p:cNvPr>
          <p:cNvSpPr/>
          <p:nvPr/>
        </p:nvSpPr>
        <p:spPr>
          <a:xfrm>
            <a:off x="1622858" y="1302708"/>
            <a:ext cx="2974194" cy="4672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DE4EF48-D4DE-4C0B-A481-B27609A2200E}"/>
              </a:ext>
            </a:extLst>
          </p:cNvPr>
          <p:cNvSpPr/>
          <p:nvPr/>
        </p:nvSpPr>
        <p:spPr>
          <a:xfrm>
            <a:off x="4695367" y="1304796"/>
            <a:ext cx="2974194" cy="4672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5DA31B-D483-44B0-9F5E-85F85310C9CA}"/>
              </a:ext>
            </a:extLst>
          </p:cNvPr>
          <p:cNvSpPr/>
          <p:nvPr/>
        </p:nvSpPr>
        <p:spPr>
          <a:xfrm>
            <a:off x="7749224" y="1315234"/>
            <a:ext cx="2974194" cy="4672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1732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3841D-47B6-47CE-9020-09CEEF82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96702"/>
            <a:ext cx="9385731" cy="711638"/>
          </a:xfrm>
        </p:spPr>
        <p:txBody>
          <a:bodyPr/>
          <a:lstStyle/>
          <a:p>
            <a:r>
              <a:rPr lang="da-DK" dirty="0"/>
              <a:t>Placering af gylle – foreløbig konklusion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C51EFA-7E82-49AB-96C9-F1D385BD17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302953"/>
            <a:ext cx="9979499" cy="3878647"/>
          </a:xfrm>
        </p:spPr>
        <p:txBody>
          <a:bodyPr/>
          <a:lstStyle/>
          <a:p>
            <a:r>
              <a:rPr lang="da-DK" dirty="0"/>
              <a:t>Placering af gylle forbedrer udnyttelsen af gylle i majs og giver en startgødningseffekt</a:t>
            </a:r>
          </a:p>
          <a:p>
            <a:r>
              <a:rPr lang="da-DK" dirty="0"/>
              <a:t>Placeret gylle </a:t>
            </a:r>
            <a:r>
              <a:rPr lang="da-DK" u="sng" dirty="0"/>
              <a:t>uden</a:t>
            </a:r>
            <a:r>
              <a:rPr lang="da-DK" dirty="0"/>
              <a:t> placeret fosfor giver et udbytte på niveau med traditionel nedfældning med placeret fosfor</a:t>
            </a:r>
          </a:p>
          <a:p>
            <a:r>
              <a:rPr lang="da-DK" dirty="0"/>
              <a:t>Placeret gylle </a:t>
            </a:r>
            <a:r>
              <a:rPr lang="da-DK" u="sng" dirty="0"/>
              <a:t>med</a:t>
            </a:r>
            <a:r>
              <a:rPr lang="da-DK" dirty="0"/>
              <a:t> placeret fosfor giver et større udbytte end traditionel nedfældning med placeret fosfor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84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F03CA-30B3-4B95-9581-2D87F984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Gylle til majs – foreløbig anbefaling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2A3693-E8EB-4792-B75B-3DB1F23B12F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400"/>
            <a:ext cx="11104642" cy="3623849"/>
          </a:xfrm>
        </p:spPr>
        <p:txBody>
          <a:bodyPr/>
          <a:lstStyle/>
          <a:p>
            <a:r>
              <a:rPr lang="da-DK" dirty="0"/>
              <a:t>Bedrifter </a:t>
            </a:r>
            <a:r>
              <a:rPr lang="da-DK" u="sng" dirty="0"/>
              <a:t>med</a:t>
            </a:r>
            <a:r>
              <a:rPr lang="da-DK" dirty="0"/>
              <a:t> plads til placering af NP-gødning</a:t>
            </a:r>
          </a:p>
          <a:p>
            <a:pPr lvl="1"/>
            <a:r>
              <a:rPr lang="da-DK" dirty="0"/>
              <a:t>Traditionel nedfældning med placering af NP-gødning</a:t>
            </a:r>
          </a:p>
          <a:p>
            <a:pPr lvl="1"/>
            <a:r>
              <a:rPr lang="da-DK" dirty="0"/>
              <a:t>Evt. placering</a:t>
            </a:r>
          </a:p>
          <a:p>
            <a:r>
              <a:rPr lang="da-DK" dirty="0"/>
              <a:t>Bedrifter </a:t>
            </a:r>
            <a:r>
              <a:rPr lang="da-DK" u="sng" dirty="0"/>
              <a:t>uden</a:t>
            </a:r>
            <a:r>
              <a:rPr lang="da-DK" dirty="0"/>
              <a:t> plads til placering af NP-gødning</a:t>
            </a:r>
          </a:p>
          <a:p>
            <a:pPr lvl="1"/>
            <a:r>
              <a:rPr lang="da-DK" dirty="0"/>
              <a:t>Placering af gylle</a:t>
            </a:r>
          </a:p>
          <a:p>
            <a:pPr lvl="1"/>
            <a:r>
              <a:rPr lang="da-DK" dirty="0"/>
              <a:t>Placeres i pløjet eller dybdeharvet og pakket jord</a:t>
            </a:r>
          </a:p>
          <a:p>
            <a:pPr lvl="1"/>
            <a:r>
              <a:rPr lang="da-DK" dirty="0"/>
              <a:t>Placeres få dage før majssåning</a:t>
            </a:r>
          </a:p>
          <a:p>
            <a:pPr lvl="1"/>
            <a:r>
              <a:rPr lang="da-DK" dirty="0"/>
              <a:t>Al gylle placeres</a:t>
            </a:r>
          </a:p>
          <a:p>
            <a:pPr lvl="1"/>
            <a:r>
              <a:rPr lang="da-DK" dirty="0"/>
              <a:t>Der tilsættes en NI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60A20-83CE-49AB-B2FB-DC88488F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Bæredygtige dyrkningssystemer i majs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66E496-11C8-4724-86EB-33CD45AD3EC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268844"/>
            <a:ext cx="4985039" cy="4799447"/>
          </a:xfrm>
        </p:spPr>
        <p:txBody>
          <a:bodyPr/>
          <a:lstStyle/>
          <a:p>
            <a:r>
              <a:rPr lang="da-DK" dirty="0"/>
              <a:t>3 forsøg – </a:t>
            </a:r>
            <a:r>
              <a:rPr lang="da-DK" dirty="0" err="1"/>
              <a:t>fastliggende</a:t>
            </a:r>
            <a:r>
              <a:rPr lang="da-DK" dirty="0"/>
              <a:t> i 2019 og 2020</a:t>
            </a:r>
          </a:p>
          <a:p>
            <a:r>
              <a:rPr lang="da-DK" dirty="0"/>
              <a:t>3 niveauer for frugtbarhed</a:t>
            </a:r>
          </a:p>
          <a:p>
            <a:pPr lvl="1"/>
            <a:r>
              <a:rPr lang="da-DK" dirty="0"/>
              <a:t>Majs monokultur (lav)</a:t>
            </a:r>
          </a:p>
          <a:p>
            <a:pPr lvl="1"/>
            <a:r>
              <a:rPr lang="da-DK" dirty="0"/>
              <a:t>Majs efter majs – kløvergræs i sædskifte (middel)</a:t>
            </a:r>
          </a:p>
          <a:p>
            <a:pPr lvl="1"/>
            <a:r>
              <a:rPr lang="da-DK" dirty="0"/>
              <a:t>Majs efter kløvergræs (høj)</a:t>
            </a:r>
          </a:p>
          <a:p>
            <a:r>
              <a:rPr lang="da-DK" dirty="0"/>
              <a:t>Strategier for gylle og efterafgrøder</a:t>
            </a:r>
          </a:p>
          <a:p>
            <a:r>
              <a:rPr lang="da-DK" dirty="0" err="1"/>
              <a:t>Sugeceller</a:t>
            </a:r>
            <a:endParaRPr lang="da-DK" dirty="0"/>
          </a:p>
          <a:p>
            <a:r>
              <a:rPr lang="da-DK" dirty="0"/>
              <a:t>N-normer</a:t>
            </a:r>
          </a:p>
          <a:p>
            <a:r>
              <a:rPr lang="da-DK" dirty="0"/>
              <a:t>50 kg NP 18-20-0 pr. ha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6DC1E0E-DF4A-4787-86DA-FF4BDA3CE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909" y="1354930"/>
            <a:ext cx="5261335" cy="450554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A83A890-27FA-42C4-A86F-5C4D1F567785}"/>
              </a:ext>
            </a:extLst>
          </p:cNvPr>
          <p:cNvSpPr txBox="1"/>
          <p:nvPr/>
        </p:nvSpPr>
        <p:spPr>
          <a:xfrm>
            <a:off x="8563529" y="5645029"/>
            <a:ext cx="2516715" cy="215444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Foto: John Hansen, LandboSyd</a:t>
            </a:r>
          </a:p>
        </p:txBody>
      </p:sp>
    </p:spTree>
    <p:extLst>
      <p:ext uri="{BB962C8B-B14F-4D97-AF65-F5344CB8AC3E}">
        <p14:creationId xmlns:p14="http://schemas.microsoft.com/office/powerpoint/2010/main" val="413838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7 Billeder\mam\2012_13sept_majsbilleder\IMG_1751.JPG">
            <a:extLst>
              <a:ext uri="{FF2B5EF4-FFF2-40B4-BE49-F238E27FC236}">
                <a16:creationId xmlns:a16="http://schemas.microsoft.com/office/drawing/2014/main" id="{DAF628EF-C44A-4499-8B91-6751520A5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382" y="3512073"/>
            <a:ext cx="11941032" cy="33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32BD13-9010-4F5E-9ABD-8071C802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D995C0-80A6-45AA-A122-E89D4E75421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Startgødning</a:t>
            </a:r>
          </a:p>
          <a:p>
            <a:r>
              <a:rPr lang="da-DK" dirty="0"/>
              <a:t>Placering af gylle</a:t>
            </a:r>
          </a:p>
          <a:p>
            <a:r>
              <a:rPr lang="da-DK" dirty="0"/>
              <a:t>Stribtill</a:t>
            </a:r>
          </a:p>
          <a:p>
            <a:r>
              <a:rPr lang="da-DK" dirty="0" err="1"/>
              <a:t>Nitrifikationshæmmer</a:t>
            </a:r>
            <a:endParaRPr lang="da-DK" dirty="0"/>
          </a:p>
          <a:p>
            <a:r>
              <a:rPr lang="da-DK" dirty="0"/>
              <a:t>Forsøg med bæredygtige dyrkningssystemer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54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293AB4A-8AC4-4BC1-BC8C-9D22F8FF37F7}"/>
              </a:ext>
            </a:extLst>
          </p:cNvPr>
          <p:cNvSpPr/>
          <p:nvPr/>
        </p:nvSpPr>
        <p:spPr>
          <a:xfrm>
            <a:off x="1963631" y="1558636"/>
            <a:ext cx="3398077" cy="3746992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C155A9-C354-4BBF-9F31-C9294EAB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Bæredygtige dyrkningssystemer i majs</a:t>
            </a:r>
            <a:br>
              <a:rPr lang="da-DK" dirty="0"/>
            </a:br>
            <a:r>
              <a:rPr lang="da-DK" sz="2000" dirty="0"/>
              <a:t>3 forsøg 2019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4482EE-942B-4BED-ABED-E940C36C7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867669"/>
              </p:ext>
            </p:extLst>
          </p:nvPr>
        </p:nvGraphicFramePr>
        <p:xfrm>
          <a:off x="565752" y="1273384"/>
          <a:ext cx="10156680" cy="448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boks 4">
            <a:extLst>
              <a:ext uri="{FF2B5EF4-FFF2-40B4-BE49-F238E27FC236}">
                <a16:creationId xmlns:a16="http://schemas.microsoft.com/office/drawing/2014/main" id="{26104752-48E4-49B6-9D91-B1074B79F69F}"/>
              </a:ext>
            </a:extLst>
          </p:cNvPr>
          <p:cNvSpPr txBox="1"/>
          <p:nvPr/>
        </p:nvSpPr>
        <p:spPr>
          <a:xfrm>
            <a:off x="1587114" y="5437383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1/4</a:t>
            </a:r>
          </a:p>
        </p:txBody>
      </p:sp>
      <p:sp>
        <p:nvSpPr>
          <p:cNvPr id="6" name="Tekstboks 4">
            <a:extLst>
              <a:ext uri="{FF2B5EF4-FFF2-40B4-BE49-F238E27FC236}">
                <a16:creationId xmlns:a16="http://schemas.microsoft.com/office/drawing/2014/main" id="{ABC27025-018C-445F-843E-62AF86EFD499}"/>
              </a:ext>
            </a:extLst>
          </p:cNvPr>
          <p:cNvSpPr txBox="1"/>
          <p:nvPr/>
        </p:nvSpPr>
        <p:spPr>
          <a:xfrm>
            <a:off x="2950769" y="5436857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1/5</a:t>
            </a:r>
          </a:p>
        </p:txBody>
      </p:sp>
      <p:sp>
        <p:nvSpPr>
          <p:cNvPr id="7" name="Tekstboks 4">
            <a:extLst>
              <a:ext uri="{FF2B5EF4-FFF2-40B4-BE49-F238E27FC236}">
                <a16:creationId xmlns:a16="http://schemas.microsoft.com/office/drawing/2014/main" id="{FE5D4EE9-26A9-4DCD-A75F-66712615F3E3}"/>
              </a:ext>
            </a:extLst>
          </p:cNvPr>
          <p:cNvSpPr txBox="1"/>
          <p:nvPr/>
        </p:nvSpPr>
        <p:spPr>
          <a:xfrm>
            <a:off x="4404655" y="5438690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1/6</a:t>
            </a:r>
          </a:p>
        </p:txBody>
      </p:sp>
      <p:sp>
        <p:nvSpPr>
          <p:cNvPr id="8" name="Tekstboks 4">
            <a:extLst>
              <a:ext uri="{FF2B5EF4-FFF2-40B4-BE49-F238E27FC236}">
                <a16:creationId xmlns:a16="http://schemas.microsoft.com/office/drawing/2014/main" id="{D855D8D9-C1BB-4C28-854A-A22A5F2B7EDC}"/>
              </a:ext>
            </a:extLst>
          </p:cNvPr>
          <p:cNvSpPr txBox="1"/>
          <p:nvPr/>
        </p:nvSpPr>
        <p:spPr>
          <a:xfrm>
            <a:off x="5761462" y="5415522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1/7</a:t>
            </a:r>
          </a:p>
        </p:txBody>
      </p:sp>
      <p:sp>
        <p:nvSpPr>
          <p:cNvPr id="9" name="Tekstboks 4">
            <a:extLst>
              <a:ext uri="{FF2B5EF4-FFF2-40B4-BE49-F238E27FC236}">
                <a16:creationId xmlns:a16="http://schemas.microsoft.com/office/drawing/2014/main" id="{F8BA9F38-681A-4052-ABE2-CC6BA3B38288}"/>
              </a:ext>
            </a:extLst>
          </p:cNvPr>
          <p:cNvSpPr txBox="1"/>
          <p:nvPr/>
        </p:nvSpPr>
        <p:spPr>
          <a:xfrm>
            <a:off x="7222196" y="5440548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1/8</a:t>
            </a:r>
          </a:p>
        </p:txBody>
      </p:sp>
      <p:sp>
        <p:nvSpPr>
          <p:cNvPr id="10" name="Tekstboks 4">
            <a:extLst>
              <a:ext uri="{FF2B5EF4-FFF2-40B4-BE49-F238E27FC236}">
                <a16:creationId xmlns:a16="http://schemas.microsoft.com/office/drawing/2014/main" id="{EFACC768-F811-4103-8853-F0D47ACF784D}"/>
              </a:ext>
            </a:extLst>
          </p:cNvPr>
          <p:cNvSpPr txBox="1"/>
          <p:nvPr/>
        </p:nvSpPr>
        <p:spPr>
          <a:xfrm>
            <a:off x="8682930" y="5442406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1/9</a:t>
            </a:r>
          </a:p>
        </p:txBody>
      </p:sp>
      <p:sp>
        <p:nvSpPr>
          <p:cNvPr id="11" name="Tekstboks 4">
            <a:extLst>
              <a:ext uri="{FF2B5EF4-FFF2-40B4-BE49-F238E27FC236}">
                <a16:creationId xmlns:a16="http://schemas.microsoft.com/office/drawing/2014/main" id="{CFAD3CFC-D795-4848-9096-70CBC6E0C8C5}"/>
              </a:ext>
            </a:extLst>
          </p:cNvPr>
          <p:cNvSpPr txBox="1"/>
          <p:nvPr/>
        </p:nvSpPr>
        <p:spPr>
          <a:xfrm>
            <a:off x="10027873" y="5394189"/>
            <a:ext cx="7841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1/10</a:t>
            </a:r>
          </a:p>
        </p:txBody>
      </p:sp>
      <p:sp>
        <p:nvSpPr>
          <p:cNvPr id="12" name="Tekstboks 4">
            <a:extLst>
              <a:ext uri="{FF2B5EF4-FFF2-40B4-BE49-F238E27FC236}">
                <a16:creationId xmlns:a16="http://schemas.microsoft.com/office/drawing/2014/main" id="{F41C0FCB-B803-4F15-98F3-2BAC9666075B}"/>
              </a:ext>
            </a:extLst>
          </p:cNvPr>
          <p:cNvSpPr txBox="1"/>
          <p:nvPr/>
        </p:nvSpPr>
        <p:spPr>
          <a:xfrm rot="16200000">
            <a:off x="1059912" y="3430842"/>
            <a:ext cx="22918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Gylle +/- </a:t>
            </a:r>
            <a:r>
              <a:rPr lang="da-DK" sz="2400" dirty="0" err="1"/>
              <a:t>Vizura</a:t>
            </a:r>
            <a:endParaRPr lang="da-DK" sz="2400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304B81A-2B4C-48A3-BC3F-EFC93915D169}"/>
              </a:ext>
            </a:extLst>
          </p:cNvPr>
          <p:cNvSpPr/>
          <p:nvPr/>
        </p:nvSpPr>
        <p:spPr>
          <a:xfrm>
            <a:off x="9535002" y="1565563"/>
            <a:ext cx="2125617" cy="3746992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5" name="Tekstboks 4">
            <a:extLst>
              <a:ext uri="{FF2B5EF4-FFF2-40B4-BE49-F238E27FC236}">
                <a16:creationId xmlns:a16="http://schemas.microsoft.com/office/drawing/2014/main" id="{8239CE79-BFF6-482D-A13F-25AE9C52953F}"/>
              </a:ext>
            </a:extLst>
          </p:cNvPr>
          <p:cNvSpPr txBox="1"/>
          <p:nvPr/>
        </p:nvSpPr>
        <p:spPr>
          <a:xfrm rot="16200000">
            <a:off x="2042830" y="3286989"/>
            <a:ext cx="2579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Gylle – trad./</a:t>
            </a:r>
            <a:r>
              <a:rPr lang="da-DK" sz="2400" dirty="0" err="1"/>
              <a:t>plac</a:t>
            </a:r>
            <a:r>
              <a:rPr lang="da-DK" sz="2400" dirty="0"/>
              <a:t>.</a:t>
            </a:r>
          </a:p>
        </p:txBody>
      </p:sp>
      <p:sp>
        <p:nvSpPr>
          <p:cNvPr id="16" name="Tekstboks 4">
            <a:extLst>
              <a:ext uri="{FF2B5EF4-FFF2-40B4-BE49-F238E27FC236}">
                <a16:creationId xmlns:a16="http://schemas.microsoft.com/office/drawing/2014/main" id="{5EFCE638-FB5D-4322-A370-F275D444BB2B}"/>
              </a:ext>
            </a:extLst>
          </p:cNvPr>
          <p:cNvSpPr txBox="1"/>
          <p:nvPr/>
        </p:nvSpPr>
        <p:spPr>
          <a:xfrm rot="16200000">
            <a:off x="4311580" y="3521067"/>
            <a:ext cx="21002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Gylle forsuret </a:t>
            </a:r>
          </a:p>
        </p:txBody>
      </p:sp>
      <p:sp>
        <p:nvSpPr>
          <p:cNvPr id="17" name="Tekstboks 4">
            <a:extLst>
              <a:ext uri="{FF2B5EF4-FFF2-40B4-BE49-F238E27FC236}">
                <a16:creationId xmlns:a16="http://schemas.microsoft.com/office/drawing/2014/main" id="{4F3B192B-A7E8-4DF5-BF45-63B9E3093E40}"/>
              </a:ext>
            </a:extLst>
          </p:cNvPr>
          <p:cNvSpPr txBox="1"/>
          <p:nvPr/>
        </p:nvSpPr>
        <p:spPr>
          <a:xfrm rot="16200000">
            <a:off x="9429953" y="3586751"/>
            <a:ext cx="19800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Efterafgrøde </a:t>
            </a:r>
          </a:p>
        </p:txBody>
      </p:sp>
    </p:spTree>
    <p:extLst>
      <p:ext uri="{BB962C8B-B14F-4D97-AF65-F5344CB8AC3E}">
        <p14:creationId xmlns:p14="http://schemas.microsoft.com/office/powerpoint/2010/main" val="139922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83060-BD0C-4BCD-BCCE-F96BF40B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Bæredygtige dyrkningssystemer i majs</a:t>
            </a:r>
            <a:br>
              <a:rPr lang="da-DK" dirty="0"/>
            </a:br>
            <a:r>
              <a:rPr lang="da-DK" sz="2000" dirty="0"/>
              <a:t>2 forsøg 2019 (majs </a:t>
            </a:r>
            <a:r>
              <a:rPr lang="da-DK" sz="2000" dirty="0" err="1"/>
              <a:t>forfrugt</a:t>
            </a:r>
            <a:r>
              <a:rPr lang="da-DK" sz="2000" dirty="0"/>
              <a:t>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7628C4-22A0-48DD-866D-064EAD1190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477764"/>
              </p:ext>
            </p:extLst>
          </p:nvPr>
        </p:nvGraphicFramePr>
        <p:xfrm>
          <a:off x="529793" y="1236518"/>
          <a:ext cx="11336626" cy="472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boks 4">
            <a:extLst>
              <a:ext uri="{FF2B5EF4-FFF2-40B4-BE49-F238E27FC236}">
                <a16:creationId xmlns:a16="http://schemas.microsoft.com/office/drawing/2014/main" id="{0C486F68-F9A4-4175-B11E-8080F7C4843B}"/>
              </a:ext>
            </a:extLst>
          </p:cNvPr>
          <p:cNvSpPr txBox="1"/>
          <p:nvPr/>
        </p:nvSpPr>
        <p:spPr>
          <a:xfrm>
            <a:off x="3511383" y="1734192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LSD 6,9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2D8F4D-3F66-4EBF-81D3-F5FD904D7945}"/>
              </a:ext>
            </a:extLst>
          </p:cNvPr>
          <p:cNvSpPr/>
          <p:nvPr/>
        </p:nvSpPr>
        <p:spPr>
          <a:xfrm>
            <a:off x="1622858" y="1302708"/>
            <a:ext cx="1684013" cy="4672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764CAF9-16FD-406C-B2AA-3D14196AB9D6}"/>
              </a:ext>
            </a:extLst>
          </p:cNvPr>
          <p:cNvSpPr/>
          <p:nvPr/>
        </p:nvSpPr>
        <p:spPr>
          <a:xfrm>
            <a:off x="3306870" y="1302708"/>
            <a:ext cx="6731477" cy="4671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DCE9968-E3CD-4208-9EB6-6EFD68DD2517}"/>
              </a:ext>
            </a:extLst>
          </p:cNvPr>
          <p:cNvSpPr/>
          <p:nvPr/>
        </p:nvSpPr>
        <p:spPr>
          <a:xfrm>
            <a:off x="10038348" y="1302708"/>
            <a:ext cx="1684013" cy="4672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29247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jord, udendørs, plante&#10;&#10;Beskrivelse, der er oprettet med meget høj sikkerhed">
            <a:extLst>
              <a:ext uri="{FF2B5EF4-FFF2-40B4-BE49-F238E27FC236}">
                <a16:creationId xmlns:a16="http://schemas.microsoft.com/office/drawing/2014/main" id="{68660085-5483-4FF1-91DE-67D029E4634A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781" y="1549400"/>
            <a:ext cx="5530850" cy="4148138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9B670B0-1DDB-45BE-8BCB-1DCF3BEFC5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43" y="0"/>
            <a:ext cx="9144000" cy="685800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7D9ECAC6-8FA2-4B18-B5A3-0D85A512D6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677" y="6480015"/>
            <a:ext cx="269466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60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293AB4A-8AC4-4BC1-BC8C-9D22F8FF37F7}"/>
              </a:ext>
            </a:extLst>
          </p:cNvPr>
          <p:cNvSpPr/>
          <p:nvPr/>
        </p:nvSpPr>
        <p:spPr>
          <a:xfrm>
            <a:off x="1963631" y="1558636"/>
            <a:ext cx="3398077" cy="3746992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C155A9-C354-4BBF-9F31-C9294EAB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Bæredygtige dyrkningssystemer i majs</a:t>
            </a:r>
            <a:br>
              <a:rPr lang="da-DK" dirty="0"/>
            </a:br>
            <a:r>
              <a:rPr lang="da-DK" sz="2000" dirty="0"/>
              <a:t>3 forsøg 2019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4482EE-942B-4BED-ABED-E940C36C7773}"/>
              </a:ext>
            </a:extLst>
          </p:cNvPr>
          <p:cNvGraphicFramePr>
            <a:graphicFrameLocks/>
          </p:cNvGraphicFramePr>
          <p:nvPr/>
        </p:nvGraphicFramePr>
        <p:xfrm>
          <a:off x="529793" y="1366981"/>
          <a:ext cx="10156680" cy="448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boks 4">
            <a:extLst>
              <a:ext uri="{FF2B5EF4-FFF2-40B4-BE49-F238E27FC236}">
                <a16:creationId xmlns:a16="http://schemas.microsoft.com/office/drawing/2014/main" id="{26104752-48E4-49B6-9D91-B1074B79F69F}"/>
              </a:ext>
            </a:extLst>
          </p:cNvPr>
          <p:cNvSpPr txBox="1"/>
          <p:nvPr/>
        </p:nvSpPr>
        <p:spPr>
          <a:xfrm>
            <a:off x="1587114" y="5437383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1/4</a:t>
            </a:r>
          </a:p>
        </p:txBody>
      </p:sp>
      <p:sp>
        <p:nvSpPr>
          <p:cNvPr id="6" name="Tekstboks 4">
            <a:extLst>
              <a:ext uri="{FF2B5EF4-FFF2-40B4-BE49-F238E27FC236}">
                <a16:creationId xmlns:a16="http://schemas.microsoft.com/office/drawing/2014/main" id="{ABC27025-018C-445F-843E-62AF86EFD499}"/>
              </a:ext>
            </a:extLst>
          </p:cNvPr>
          <p:cNvSpPr txBox="1"/>
          <p:nvPr/>
        </p:nvSpPr>
        <p:spPr>
          <a:xfrm>
            <a:off x="2950769" y="5436857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1/5</a:t>
            </a:r>
          </a:p>
        </p:txBody>
      </p:sp>
      <p:sp>
        <p:nvSpPr>
          <p:cNvPr id="7" name="Tekstboks 4">
            <a:extLst>
              <a:ext uri="{FF2B5EF4-FFF2-40B4-BE49-F238E27FC236}">
                <a16:creationId xmlns:a16="http://schemas.microsoft.com/office/drawing/2014/main" id="{FE5D4EE9-26A9-4DCD-A75F-66712615F3E3}"/>
              </a:ext>
            </a:extLst>
          </p:cNvPr>
          <p:cNvSpPr txBox="1"/>
          <p:nvPr/>
        </p:nvSpPr>
        <p:spPr>
          <a:xfrm>
            <a:off x="4404655" y="5438690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1/6</a:t>
            </a:r>
          </a:p>
        </p:txBody>
      </p:sp>
      <p:sp>
        <p:nvSpPr>
          <p:cNvPr id="8" name="Tekstboks 4">
            <a:extLst>
              <a:ext uri="{FF2B5EF4-FFF2-40B4-BE49-F238E27FC236}">
                <a16:creationId xmlns:a16="http://schemas.microsoft.com/office/drawing/2014/main" id="{D855D8D9-C1BB-4C28-854A-A22A5F2B7EDC}"/>
              </a:ext>
            </a:extLst>
          </p:cNvPr>
          <p:cNvSpPr txBox="1"/>
          <p:nvPr/>
        </p:nvSpPr>
        <p:spPr>
          <a:xfrm>
            <a:off x="5761462" y="5415522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1/7</a:t>
            </a:r>
          </a:p>
        </p:txBody>
      </p:sp>
      <p:sp>
        <p:nvSpPr>
          <p:cNvPr id="9" name="Tekstboks 4">
            <a:extLst>
              <a:ext uri="{FF2B5EF4-FFF2-40B4-BE49-F238E27FC236}">
                <a16:creationId xmlns:a16="http://schemas.microsoft.com/office/drawing/2014/main" id="{F8BA9F38-681A-4052-ABE2-CC6BA3B38288}"/>
              </a:ext>
            </a:extLst>
          </p:cNvPr>
          <p:cNvSpPr txBox="1"/>
          <p:nvPr/>
        </p:nvSpPr>
        <p:spPr>
          <a:xfrm>
            <a:off x="7222196" y="5440548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1/8</a:t>
            </a:r>
          </a:p>
        </p:txBody>
      </p:sp>
      <p:sp>
        <p:nvSpPr>
          <p:cNvPr id="10" name="Tekstboks 4">
            <a:extLst>
              <a:ext uri="{FF2B5EF4-FFF2-40B4-BE49-F238E27FC236}">
                <a16:creationId xmlns:a16="http://schemas.microsoft.com/office/drawing/2014/main" id="{EFACC768-F811-4103-8853-F0D47ACF784D}"/>
              </a:ext>
            </a:extLst>
          </p:cNvPr>
          <p:cNvSpPr txBox="1"/>
          <p:nvPr/>
        </p:nvSpPr>
        <p:spPr>
          <a:xfrm>
            <a:off x="8682930" y="5442406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1/9</a:t>
            </a:r>
          </a:p>
        </p:txBody>
      </p:sp>
      <p:sp>
        <p:nvSpPr>
          <p:cNvPr id="11" name="Tekstboks 4">
            <a:extLst>
              <a:ext uri="{FF2B5EF4-FFF2-40B4-BE49-F238E27FC236}">
                <a16:creationId xmlns:a16="http://schemas.microsoft.com/office/drawing/2014/main" id="{CFAD3CFC-D795-4848-9096-70CBC6E0C8C5}"/>
              </a:ext>
            </a:extLst>
          </p:cNvPr>
          <p:cNvSpPr txBox="1"/>
          <p:nvPr/>
        </p:nvSpPr>
        <p:spPr>
          <a:xfrm>
            <a:off x="10027873" y="5394189"/>
            <a:ext cx="7841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1/10</a:t>
            </a:r>
          </a:p>
        </p:txBody>
      </p:sp>
      <p:sp>
        <p:nvSpPr>
          <p:cNvPr id="12" name="Tekstboks 4">
            <a:extLst>
              <a:ext uri="{FF2B5EF4-FFF2-40B4-BE49-F238E27FC236}">
                <a16:creationId xmlns:a16="http://schemas.microsoft.com/office/drawing/2014/main" id="{F41C0FCB-B803-4F15-98F3-2BAC9666075B}"/>
              </a:ext>
            </a:extLst>
          </p:cNvPr>
          <p:cNvSpPr txBox="1"/>
          <p:nvPr/>
        </p:nvSpPr>
        <p:spPr>
          <a:xfrm rot="16200000">
            <a:off x="2585230" y="3639929"/>
            <a:ext cx="2052165" cy="4616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Strandsvingel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304B81A-2B4C-48A3-BC3F-EFC93915D169}"/>
              </a:ext>
            </a:extLst>
          </p:cNvPr>
          <p:cNvSpPr/>
          <p:nvPr/>
        </p:nvSpPr>
        <p:spPr>
          <a:xfrm>
            <a:off x="9535002" y="1565563"/>
            <a:ext cx="2125617" cy="3746992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5" name="Tekstboks 4">
            <a:extLst>
              <a:ext uri="{FF2B5EF4-FFF2-40B4-BE49-F238E27FC236}">
                <a16:creationId xmlns:a16="http://schemas.microsoft.com/office/drawing/2014/main" id="{8239CE79-BFF6-482D-A13F-25AE9C52953F}"/>
              </a:ext>
            </a:extLst>
          </p:cNvPr>
          <p:cNvSpPr txBox="1"/>
          <p:nvPr/>
        </p:nvSpPr>
        <p:spPr>
          <a:xfrm rot="16200000">
            <a:off x="3275396" y="3639929"/>
            <a:ext cx="2052165" cy="4616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Strandsvingel</a:t>
            </a:r>
          </a:p>
        </p:txBody>
      </p:sp>
      <p:sp>
        <p:nvSpPr>
          <p:cNvPr id="16" name="Tekstboks 4">
            <a:extLst>
              <a:ext uri="{FF2B5EF4-FFF2-40B4-BE49-F238E27FC236}">
                <a16:creationId xmlns:a16="http://schemas.microsoft.com/office/drawing/2014/main" id="{5EFCE638-FB5D-4322-A370-F275D444BB2B}"/>
              </a:ext>
            </a:extLst>
          </p:cNvPr>
          <p:cNvSpPr txBox="1"/>
          <p:nvPr/>
        </p:nvSpPr>
        <p:spPr>
          <a:xfrm rot="16200000">
            <a:off x="3209834" y="3017721"/>
            <a:ext cx="3358612" cy="4616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Alm. rajgræs +/- cikorie</a:t>
            </a:r>
          </a:p>
        </p:txBody>
      </p:sp>
      <p:sp>
        <p:nvSpPr>
          <p:cNvPr id="17" name="Tekstboks 4">
            <a:extLst>
              <a:ext uri="{FF2B5EF4-FFF2-40B4-BE49-F238E27FC236}">
                <a16:creationId xmlns:a16="http://schemas.microsoft.com/office/drawing/2014/main" id="{4F3B192B-A7E8-4DF5-BF45-63B9E3093E40}"/>
              </a:ext>
            </a:extLst>
          </p:cNvPr>
          <p:cNvSpPr txBox="1"/>
          <p:nvPr/>
        </p:nvSpPr>
        <p:spPr>
          <a:xfrm rot="16200000">
            <a:off x="4499882" y="3658364"/>
            <a:ext cx="2015295" cy="4616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Alm. rajgræs </a:t>
            </a:r>
          </a:p>
        </p:txBody>
      </p:sp>
      <p:sp>
        <p:nvSpPr>
          <p:cNvPr id="22" name="Tekstboks 4">
            <a:extLst>
              <a:ext uri="{FF2B5EF4-FFF2-40B4-BE49-F238E27FC236}">
                <a16:creationId xmlns:a16="http://schemas.microsoft.com/office/drawing/2014/main" id="{29DA53F3-9265-4F07-BCD4-1BBD35F4A089}"/>
              </a:ext>
            </a:extLst>
          </p:cNvPr>
          <p:cNvSpPr txBox="1"/>
          <p:nvPr/>
        </p:nvSpPr>
        <p:spPr>
          <a:xfrm>
            <a:off x="2746829" y="6049502"/>
            <a:ext cx="16578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Såning 7/5</a:t>
            </a:r>
          </a:p>
        </p:txBody>
      </p:sp>
      <p:sp>
        <p:nvSpPr>
          <p:cNvPr id="23" name="Nedadgående pil 7">
            <a:extLst>
              <a:ext uri="{FF2B5EF4-FFF2-40B4-BE49-F238E27FC236}">
                <a16:creationId xmlns:a16="http://schemas.microsoft.com/office/drawing/2014/main" id="{1136A9F2-80DD-4ECE-AB08-69E8868CB1AB}"/>
              </a:ext>
            </a:extLst>
          </p:cNvPr>
          <p:cNvSpPr/>
          <p:nvPr/>
        </p:nvSpPr>
        <p:spPr>
          <a:xfrm rot="10800000">
            <a:off x="3518232" y="5516169"/>
            <a:ext cx="168048" cy="66671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4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4777F-850A-4ED3-8AD3-EFAA52A3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Bæredygtige dyrkningssystemer i majs</a:t>
            </a:r>
            <a:br>
              <a:rPr lang="da-DK" dirty="0"/>
            </a:br>
            <a:r>
              <a:rPr lang="da-DK" sz="2000" dirty="0"/>
              <a:t>2 forsøg 2019 (majs </a:t>
            </a:r>
            <a:r>
              <a:rPr lang="da-DK" sz="2000" dirty="0" err="1"/>
              <a:t>forfrugt</a:t>
            </a:r>
            <a:r>
              <a:rPr lang="da-DK" sz="2000" dirty="0"/>
              <a:t>)</a:t>
            </a:r>
            <a:endParaRPr lang="da-DK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2FBBE58-7208-407B-A8A6-601B03CFC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26320"/>
              </p:ext>
            </p:extLst>
          </p:nvPr>
        </p:nvGraphicFramePr>
        <p:xfrm>
          <a:off x="675266" y="1236517"/>
          <a:ext cx="10006589" cy="483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0C690674-42E1-49F3-A68B-880DD7DBE524}"/>
              </a:ext>
            </a:extLst>
          </p:cNvPr>
          <p:cNvSpPr/>
          <p:nvPr/>
        </p:nvSpPr>
        <p:spPr>
          <a:xfrm>
            <a:off x="1798223" y="1236517"/>
            <a:ext cx="1684013" cy="43849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30CDE8F-695E-4D95-95E5-53781767B20F}"/>
              </a:ext>
            </a:extLst>
          </p:cNvPr>
          <p:cNvSpPr/>
          <p:nvPr/>
        </p:nvSpPr>
        <p:spPr>
          <a:xfrm>
            <a:off x="3634636" y="1236517"/>
            <a:ext cx="7047219" cy="43849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E6A8FA8-2E17-4F35-B243-DF2CC014B658}"/>
              </a:ext>
            </a:extLst>
          </p:cNvPr>
          <p:cNvSpPr/>
          <p:nvPr/>
        </p:nvSpPr>
        <p:spPr>
          <a:xfrm>
            <a:off x="3871850" y="5586845"/>
            <a:ext cx="3286395" cy="5160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AC571AD-CF62-454E-AE2B-894A833D2699}"/>
              </a:ext>
            </a:extLst>
          </p:cNvPr>
          <p:cNvSpPr/>
          <p:nvPr/>
        </p:nvSpPr>
        <p:spPr>
          <a:xfrm>
            <a:off x="776614" y="1941534"/>
            <a:ext cx="475989" cy="18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7738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2A48F-C9F5-4EA2-9ABE-0EE5E103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Bæredygtige dyrkningssystemer i majs</a:t>
            </a:r>
            <a:br>
              <a:rPr lang="da-DK" dirty="0"/>
            </a:br>
            <a:r>
              <a:rPr lang="da-DK" sz="2000" dirty="0"/>
              <a:t>2 forsøg 2019 (majs </a:t>
            </a:r>
            <a:r>
              <a:rPr lang="da-DK" sz="2000" dirty="0" err="1"/>
              <a:t>forfrugt</a:t>
            </a:r>
            <a:r>
              <a:rPr lang="da-DK" sz="2000" dirty="0"/>
              <a:t>)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2A191D-B303-4E62-97C4-69089DDEE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620864"/>
              </p:ext>
            </p:extLst>
          </p:nvPr>
        </p:nvGraphicFramePr>
        <p:xfrm>
          <a:off x="529792" y="1205345"/>
          <a:ext cx="9985808" cy="469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3D4E987E-4A42-4207-B4CC-F6C9595129F2}"/>
              </a:ext>
            </a:extLst>
          </p:cNvPr>
          <p:cNvSpPr/>
          <p:nvPr/>
        </p:nvSpPr>
        <p:spPr>
          <a:xfrm>
            <a:off x="3363976" y="1340284"/>
            <a:ext cx="3500287" cy="45617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546F720-7ADE-4CE5-8484-05C9B7749C78}"/>
              </a:ext>
            </a:extLst>
          </p:cNvPr>
          <p:cNvSpPr/>
          <p:nvPr/>
        </p:nvSpPr>
        <p:spPr>
          <a:xfrm>
            <a:off x="6896872" y="1340285"/>
            <a:ext cx="3500287" cy="45617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70978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D5028-9B3F-49AE-B3E8-D9B0912C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92885"/>
            <a:ext cx="9372598" cy="711638"/>
          </a:xfrm>
        </p:spPr>
        <p:txBody>
          <a:bodyPr/>
          <a:lstStyle/>
          <a:p>
            <a:r>
              <a:rPr lang="da-DK" dirty="0"/>
              <a:t>Bæredygtige dyrkningssystemer i majs</a:t>
            </a:r>
            <a:br>
              <a:rPr lang="da-DK" dirty="0"/>
            </a:br>
            <a:r>
              <a:rPr lang="da-DK" sz="2000" dirty="0"/>
              <a:t>1 forsøg 2019 (</a:t>
            </a:r>
            <a:r>
              <a:rPr lang="da-DK" sz="2000" dirty="0" err="1"/>
              <a:t>forfrugt</a:t>
            </a:r>
            <a:r>
              <a:rPr lang="da-DK" sz="2000" dirty="0"/>
              <a:t> kløvergræs – meget højt udbytteniveau)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24F744-94DA-46C1-8087-862284DA50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229382"/>
              </p:ext>
            </p:extLst>
          </p:nvPr>
        </p:nvGraphicFramePr>
        <p:xfrm>
          <a:off x="542925" y="1298864"/>
          <a:ext cx="10107757" cy="467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10BFA5E4-6628-4641-9105-F553010BA415}"/>
              </a:ext>
            </a:extLst>
          </p:cNvPr>
          <p:cNvSpPr/>
          <p:nvPr/>
        </p:nvSpPr>
        <p:spPr>
          <a:xfrm>
            <a:off x="5869739" y="1628384"/>
            <a:ext cx="2535226" cy="38329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2373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F2A52-10FD-4CF3-AB2D-3DAE27BB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76471"/>
                </a:solidFill>
              </a:rPr>
              <a:t>Bæredygtige dyrkningssystemer i majs</a:t>
            </a:r>
            <a:br>
              <a:rPr lang="da-DK" dirty="0">
                <a:solidFill>
                  <a:srgbClr val="076471"/>
                </a:solidFill>
              </a:rPr>
            </a:br>
            <a:r>
              <a:rPr lang="da-DK" sz="2000" dirty="0">
                <a:solidFill>
                  <a:srgbClr val="076471"/>
                </a:solidFill>
              </a:rPr>
              <a:t>1 forsøg 2019 (</a:t>
            </a:r>
            <a:r>
              <a:rPr lang="da-DK" sz="2000" dirty="0" err="1">
                <a:solidFill>
                  <a:srgbClr val="076471"/>
                </a:solidFill>
              </a:rPr>
              <a:t>forfrugt</a:t>
            </a:r>
            <a:r>
              <a:rPr lang="da-DK" sz="2000" dirty="0">
                <a:solidFill>
                  <a:srgbClr val="076471"/>
                </a:solidFill>
              </a:rPr>
              <a:t> kløvergræs)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E6F738-B542-4C5C-8A2B-9886C91D0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473328"/>
              </p:ext>
            </p:extLst>
          </p:nvPr>
        </p:nvGraphicFramePr>
        <p:xfrm>
          <a:off x="529792" y="1392381"/>
          <a:ext cx="9144144" cy="456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50626EBA-8131-4155-8FE0-74908F70BDFF}"/>
              </a:ext>
            </a:extLst>
          </p:cNvPr>
          <p:cNvSpPr/>
          <p:nvPr/>
        </p:nvSpPr>
        <p:spPr>
          <a:xfrm>
            <a:off x="1674470" y="1369457"/>
            <a:ext cx="1933026" cy="45617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8C08D4A-8CCC-4533-BC31-61F32AB5DDE3}"/>
              </a:ext>
            </a:extLst>
          </p:cNvPr>
          <p:cNvSpPr/>
          <p:nvPr/>
        </p:nvSpPr>
        <p:spPr>
          <a:xfrm>
            <a:off x="3678924" y="1369458"/>
            <a:ext cx="1933026" cy="45617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F3CE2DE-DA11-471C-8E39-C365D6B58CA7}"/>
              </a:ext>
            </a:extLst>
          </p:cNvPr>
          <p:cNvSpPr/>
          <p:nvPr/>
        </p:nvSpPr>
        <p:spPr>
          <a:xfrm>
            <a:off x="5683378" y="1369459"/>
            <a:ext cx="1933026" cy="45617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CD851EA-E5E6-497E-9925-B72EBB1EA3F3}"/>
              </a:ext>
            </a:extLst>
          </p:cNvPr>
          <p:cNvSpPr/>
          <p:nvPr/>
        </p:nvSpPr>
        <p:spPr>
          <a:xfrm>
            <a:off x="7687832" y="1369456"/>
            <a:ext cx="1933026" cy="45617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0" name="Tekstboks 4">
            <a:extLst>
              <a:ext uri="{FF2B5EF4-FFF2-40B4-BE49-F238E27FC236}">
                <a16:creationId xmlns:a16="http://schemas.microsoft.com/office/drawing/2014/main" id="{8E538A16-8751-4357-B278-A77DEE92E494}"/>
              </a:ext>
            </a:extLst>
          </p:cNvPr>
          <p:cNvSpPr txBox="1"/>
          <p:nvPr/>
        </p:nvSpPr>
        <p:spPr>
          <a:xfrm>
            <a:off x="3954382" y="1503359"/>
            <a:ext cx="14590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LSD =ns </a:t>
            </a:r>
          </a:p>
        </p:txBody>
      </p:sp>
    </p:spTree>
    <p:extLst>
      <p:ext uri="{BB962C8B-B14F-4D97-AF65-F5344CB8AC3E}">
        <p14:creationId xmlns:p14="http://schemas.microsoft.com/office/powerpoint/2010/main" val="24433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4B7F2-4076-44E0-9061-05D6BD54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10768685" cy="711638"/>
          </a:xfrm>
        </p:spPr>
        <p:txBody>
          <a:bodyPr/>
          <a:lstStyle/>
          <a:p>
            <a:r>
              <a:rPr lang="da-DK" dirty="0"/>
              <a:t>Bæredygtige dyrkningssystemer i majs – foreløbig anbefaling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74BC3B-3495-4FF3-85D9-2EEF4E18249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4" y="1549399"/>
            <a:ext cx="11369327" cy="4148139"/>
          </a:xfrm>
        </p:spPr>
        <p:txBody>
          <a:bodyPr/>
          <a:lstStyle/>
          <a:p>
            <a:r>
              <a:rPr lang="da-DK" dirty="0"/>
              <a:t>Spar på kvælstoffet til majs efter kløvergræs</a:t>
            </a:r>
          </a:p>
          <a:p>
            <a:r>
              <a:rPr lang="da-DK" dirty="0"/>
              <a:t>Evt. sprøjtning af kløvergræs som </a:t>
            </a:r>
            <a:r>
              <a:rPr lang="da-DK" dirty="0" err="1"/>
              <a:t>forfrugt</a:t>
            </a:r>
            <a:r>
              <a:rPr lang="da-DK" dirty="0"/>
              <a:t> med en </a:t>
            </a:r>
            <a:r>
              <a:rPr lang="da-DK" dirty="0" err="1"/>
              <a:t>nitrifikationshæmmer</a:t>
            </a:r>
            <a:r>
              <a:rPr lang="da-DK" dirty="0"/>
              <a:t> </a:t>
            </a:r>
          </a:p>
          <a:p>
            <a:r>
              <a:rPr lang="da-DK" dirty="0"/>
              <a:t>Gylle </a:t>
            </a:r>
          </a:p>
          <a:p>
            <a:pPr lvl="1"/>
            <a:r>
              <a:rPr lang="da-DK" dirty="0"/>
              <a:t>Så tæt på majssåning som praktisk muligt</a:t>
            </a:r>
          </a:p>
          <a:p>
            <a:pPr lvl="1"/>
            <a:r>
              <a:rPr lang="da-DK" dirty="0"/>
              <a:t>Tilsæt en </a:t>
            </a:r>
            <a:r>
              <a:rPr lang="da-DK" dirty="0" err="1"/>
              <a:t>nitrifikationsinhibitor</a:t>
            </a:r>
            <a:r>
              <a:rPr lang="da-DK" dirty="0"/>
              <a:t> på JB 1&amp;3</a:t>
            </a:r>
          </a:p>
          <a:p>
            <a:pPr lvl="1"/>
            <a:r>
              <a:rPr lang="da-DK" dirty="0"/>
              <a:t>Placering</a:t>
            </a:r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194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4B7F2-4076-44E0-9061-05D6BD54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10768685" cy="711638"/>
          </a:xfrm>
        </p:spPr>
        <p:txBody>
          <a:bodyPr/>
          <a:lstStyle/>
          <a:p>
            <a:r>
              <a:rPr lang="da-DK" dirty="0"/>
              <a:t>Bæredygtige dyrkningssystemer i majs – foreløbig anbefaling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74BC3B-3495-4FF3-85D9-2EEF4E18249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9792" y="1248775"/>
            <a:ext cx="11104642" cy="414813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Efterafgrøder</a:t>
            </a:r>
          </a:p>
          <a:p>
            <a:r>
              <a:rPr lang="da-DK" dirty="0"/>
              <a:t>Radsåning med trykhjul er bedste </a:t>
            </a:r>
            <a:r>
              <a:rPr lang="da-DK" dirty="0" err="1"/>
              <a:t>såteknik</a:t>
            </a:r>
            <a:endParaRPr lang="da-DK" dirty="0"/>
          </a:p>
          <a:p>
            <a:r>
              <a:rPr lang="da-DK" dirty="0"/>
              <a:t>Majs 5-6 blade</a:t>
            </a:r>
          </a:p>
          <a:p>
            <a:pPr lvl="1"/>
            <a:r>
              <a:rPr lang="da-DK" dirty="0"/>
              <a:t>6-10 kg alm. rajgræs pr. ha, evt. halv </a:t>
            </a:r>
            <a:r>
              <a:rPr lang="da-DK" dirty="0" err="1"/>
              <a:t>diploid</a:t>
            </a:r>
            <a:r>
              <a:rPr lang="da-DK" dirty="0"/>
              <a:t> og halv </a:t>
            </a:r>
            <a:r>
              <a:rPr lang="da-DK" dirty="0" err="1"/>
              <a:t>tetraploid</a:t>
            </a:r>
            <a:r>
              <a:rPr lang="da-DK" dirty="0"/>
              <a:t>. Mest ved dårligt </a:t>
            </a:r>
            <a:r>
              <a:rPr lang="da-DK" dirty="0" err="1"/>
              <a:t>såbed</a:t>
            </a:r>
            <a:r>
              <a:rPr lang="da-DK" dirty="0"/>
              <a:t>, tørre forhold og stor andel af </a:t>
            </a:r>
            <a:r>
              <a:rPr lang="da-DK" dirty="0" err="1"/>
              <a:t>tetraploid</a:t>
            </a:r>
            <a:r>
              <a:rPr lang="da-DK" dirty="0"/>
              <a:t> rajgræs</a:t>
            </a:r>
          </a:p>
          <a:p>
            <a:pPr lvl="1"/>
            <a:r>
              <a:rPr lang="da-DK" dirty="0"/>
              <a:t>6 kg </a:t>
            </a:r>
            <a:r>
              <a:rPr lang="da-DK" dirty="0" err="1"/>
              <a:t>tetraploid</a:t>
            </a:r>
            <a:r>
              <a:rPr lang="da-DK" dirty="0"/>
              <a:t> alm. rajgræs + 0,5-1,0 kg cikorie pr. ha</a:t>
            </a:r>
          </a:p>
          <a:p>
            <a:r>
              <a:rPr lang="da-DK" dirty="0"/>
              <a:t>Majs 8-10 blade (sen såning)</a:t>
            </a:r>
          </a:p>
          <a:p>
            <a:pPr lvl="1"/>
            <a:r>
              <a:rPr lang="da-DK" dirty="0"/>
              <a:t>6-10 kg </a:t>
            </a:r>
            <a:r>
              <a:rPr lang="da-DK" dirty="0" err="1"/>
              <a:t>diploid</a:t>
            </a:r>
            <a:r>
              <a:rPr lang="da-DK" dirty="0"/>
              <a:t> </a:t>
            </a:r>
            <a:r>
              <a:rPr lang="da-DK" dirty="0" err="1"/>
              <a:t>ital</a:t>
            </a:r>
            <a:r>
              <a:rPr lang="da-DK" dirty="0"/>
              <a:t>. rajgræs eller hybridrajgræs pr. ha. Mest ved dårligt </a:t>
            </a:r>
            <a:r>
              <a:rPr lang="da-DK" dirty="0" err="1"/>
              <a:t>såbed</a:t>
            </a:r>
            <a:r>
              <a:rPr lang="da-DK" dirty="0"/>
              <a:t>, tørre forhold og med hybrid rajgræs. </a:t>
            </a:r>
          </a:p>
          <a:p>
            <a:r>
              <a:rPr lang="da-DK" dirty="0"/>
              <a:t>Især i majsmarker efter flere års majsdyrkning</a:t>
            </a:r>
          </a:p>
          <a:p>
            <a:pPr lvl="1"/>
            <a:r>
              <a:rPr lang="da-DK" dirty="0"/>
              <a:t>25-30 kg N pr. ha langs majsrækkerne ved radrensning og såning af efterafgrøde.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4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059686A-8683-467C-B882-CE0DEE9C4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579398"/>
              </p:ext>
            </p:extLst>
          </p:nvPr>
        </p:nvGraphicFramePr>
        <p:xfrm>
          <a:off x="446810" y="1288473"/>
          <a:ext cx="10338954" cy="461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452D3B7-D25D-4AD2-88DB-88AC9D4C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Startgødning til majs</a:t>
            </a:r>
            <a:br>
              <a:rPr lang="da-DK" dirty="0"/>
            </a:br>
            <a:r>
              <a:rPr lang="da-DK" sz="2000" dirty="0"/>
              <a:t>4 forsøg 2019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EF705AD1-CE51-473D-8DD9-98DF271ACD3D}"/>
              </a:ext>
            </a:extLst>
          </p:cNvPr>
          <p:cNvCxnSpPr>
            <a:cxnSpLocks/>
          </p:cNvCxnSpPr>
          <p:nvPr/>
        </p:nvCxnSpPr>
        <p:spPr>
          <a:xfrm flipH="1">
            <a:off x="1350818" y="3574866"/>
            <a:ext cx="9336376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boks 15">
            <a:extLst>
              <a:ext uri="{FF2B5EF4-FFF2-40B4-BE49-F238E27FC236}">
                <a16:creationId xmlns:a16="http://schemas.microsoft.com/office/drawing/2014/main" id="{2C9F9CD9-01C0-43AF-8AA4-3C061D85EFBD}"/>
              </a:ext>
            </a:extLst>
          </p:cNvPr>
          <p:cNvSpPr txBox="1"/>
          <p:nvPr/>
        </p:nvSpPr>
        <p:spPr>
          <a:xfrm>
            <a:off x="4296352" y="2031560"/>
            <a:ext cx="185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LSD = 5,4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87C55A-82FE-46E1-96D5-3A26CF2AE29D}"/>
              </a:ext>
            </a:extLst>
          </p:cNvPr>
          <p:cNvSpPr/>
          <p:nvPr/>
        </p:nvSpPr>
        <p:spPr>
          <a:xfrm>
            <a:off x="1654030" y="1381991"/>
            <a:ext cx="1755713" cy="43461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F8D4DBD-A515-45E3-9F1B-8245470B7B0A}"/>
              </a:ext>
            </a:extLst>
          </p:cNvPr>
          <p:cNvSpPr/>
          <p:nvPr/>
        </p:nvSpPr>
        <p:spPr>
          <a:xfrm>
            <a:off x="3917374" y="1381991"/>
            <a:ext cx="6769820" cy="43641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175983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D0A70-1705-499C-BBD5-FD629BFE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8F186F7-8210-4E6E-9106-49D5CE5C8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26224" y="531021"/>
            <a:ext cx="6861924" cy="579203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8A0F05B-2237-4632-9BF4-EF9B147836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661" y="0"/>
            <a:ext cx="5792032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73BF905-65D3-49BC-BB1D-749D7CDDB598}"/>
              </a:ext>
            </a:extLst>
          </p:cNvPr>
          <p:cNvSpPr txBox="1"/>
          <p:nvPr/>
        </p:nvSpPr>
        <p:spPr>
          <a:xfrm>
            <a:off x="1634693" y="5048250"/>
            <a:ext cx="2689657" cy="738664"/>
          </a:xfrm>
          <a:prstGeom prst="rect">
            <a:avLst/>
          </a:prstGeom>
          <a:solidFill>
            <a:schemeClr val="tx2">
              <a:alpha val="29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4800" b="1" dirty="0">
                <a:solidFill>
                  <a:schemeClr val="bg1"/>
                </a:solidFill>
              </a:rPr>
              <a:t>5 blade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AEAEC87-1E81-4875-B599-A376A2D2C331}"/>
              </a:ext>
            </a:extLst>
          </p:cNvPr>
          <p:cNvSpPr txBox="1"/>
          <p:nvPr/>
        </p:nvSpPr>
        <p:spPr>
          <a:xfrm>
            <a:off x="8083118" y="4924425"/>
            <a:ext cx="2689657" cy="738664"/>
          </a:xfrm>
          <a:prstGeom prst="rect">
            <a:avLst/>
          </a:prstGeom>
          <a:solidFill>
            <a:schemeClr val="tx2">
              <a:alpha val="29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4800" b="1" dirty="0">
                <a:solidFill>
                  <a:schemeClr val="bg1"/>
                </a:solidFill>
              </a:rPr>
              <a:t>8 blade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4B823D1-31BC-4BAD-850F-E03DF93BB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088" y="6569616"/>
            <a:ext cx="2694666" cy="377985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AD9FC5-9F6B-4EB2-89D9-CAF2CCFB1015}"/>
              </a:ext>
            </a:extLst>
          </p:cNvPr>
          <p:cNvSpPr txBox="1"/>
          <p:nvPr/>
        </p:nvSpPr>
        <p:spPr>
          <a:xfrm>
            <a:off x="9427946" y="6642555"/>
            <a:ext cx="2516715" cy="215444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Foto: John Hansen, LandboSyd</a:t>
            </a:r>
          </a:p>
        </p:txBody>
      </p:sp>
    </p:spTree>
    <p:extLst>
      <p:ext uri="{BB962C8B-B14F-4D97-AF65-F5344CB8AC3E}">
        <p14:creationId xmlns:p14="http://schemas.microsoft.com/office/powerpoint/2010/main" val="12764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94CE1-145C-4E52-A9A2-D3E92840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B9B113-1867-4DC6-8596-E3F9895D061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59A6263-9C07-4D75-B2D9-664552C9A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59" y="22637"/>
            <a:ext cx="11962353" cy="683536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9BD5907-03E0-45F8-9D5E-31FFD76CF885}"/>
              </a:ext>
            </a:extLst>
          </p:cNvPr>
          <p:cNvSpPr txBox="1"/>
          <p:nvPr/>
        </p:nvSpPr>
        <p:spPr>
          <a:xfrm>
            <a:off x="2223546" y="1305516"/>
            <a:ext cx="7691977" cy="738664"/>
          </a:xfrm>
          <a:prstGeom prst="rect">
            <a:avLst/>
          </a:prstGeom>
          <a:solidFill>
            <a:schemeClr val="tx2">
              <a:alpha val="29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4800" b="1" dirty="0">
                <a:solidFill>
                  <a:schemeClr val="bg1"/>
                </a:solidFill>
              </a:rPr>
              <a:t>Tak for opmærksomheden</a:t>
            </a:r>
          </a:p>
        </p:txBody>
      </p:sp>
    </p:spTree>
    <p:extLst>
      <p:ext uri="{BB962C8B-B14F-4D97-AF65-F5344CB8AC3E}">
        <p14:creationId xmlns:p14="http://schemas.microsoft.com/office/powerpoint/2010/main" val="332039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FC909-D773-4C56-951B-314BE7AC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Placering af 7,5 kg fosfor pr. ha i typer af NP-gødninger</a:t>
            </a:r>
            <a:br>
              <a:rPr lang="da-DK" dirty="0"/>
            </a:br>
            <a:r>
              <a:rPr lang="da-DK" sz="1600" dirty="0"/>
              <a:t>4 forsøg 2019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CC7BDFE-F219-40B0-A1BD-EF66D5A6D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116610"/>
              </p:ext>
            </p:extLst>
          </p:nvPr>
        </p:nvGraphicFramePr>
        <p:xfrm>
          <a:off x="529793" y="1371599"/>
          <a:ext cx="10245580" cy="426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0C5C4366-10D5-452B-903E-460092898DCF}"/>
              </a:ext>
            </a:extLst>
          </p:cNvPr>
          <p:cNvSpPr txBox="1"/>
          <p:nvPr/>
        </p:nvSpPr>
        <p:spPr>
          <a:xfrm>
            <a:off x="8421907" y="3042692"/>
            <a:ext cx="23534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/>
              <a:t>LSD = 5,4 </a:t>
            </a:r>
            <a:r>
              <a:rPr lang="da-DK" sz="2000" dirty="0" err="1"/>
              <a:t>a.e</a:t>
            </a:r>
            <a:r>
              <a:rPr lang="da-DK" sz="2000" dirty="0"/>
              <a:t>. pr. ha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EF9EE24-E82D-4593-98BB-14E8E8B48844}"/>
              </a:ext>
            </a:extLst>
          </p:cNvPr>
          <p:cNvSpPr/>
          <p:nvPr/>
        </p:nvSpPr>
        <p:spPr>
          <a:xfrm>
            <a:off x="1415039" y="1346547"/>
            <a:ext cx="9360333" cy="9770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7948766-DE38-41EB-9CCE-431F8A22567D}"/>
              </a:ext>
            </a:extLst>
          </p:cNvPr>
          <p:cNvSpPr/>
          <p:nvPr/>
        </p:nvSpPr>
        <p:spPr>
          <a:xfrm>
            <a:off x="529792" y="3632548"/>
            <a:ext cx="10245580" cy="9770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6082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D6CD1-6341-49B3-9B77-F862568F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Placeret fosfor til majs</a:t>
            </a:r>
            <a:br>
              <a:rPr lang="da-DK" dirty="0"/>
            </a:br>
            <a:r>
              <a:rPr lang="da-DK" sz="2000" dirty="0"/>
              <a:t>30 forsøg 2003-2019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7A0044-6C60-4A5E-BA32-7D2682271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794718"/>
              </p:ext>
            </p:extLst>
          </p:nvPr>
        </p:nvGraphicFramePr>
        <p:xfrm>
          <a:off x="529792" y="513567"/>
          <a:ext cx="8915544" cy="535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58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E94C1-9846-4D2E-A5CC-3B7DDCF6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Placeret fosfor til majs</a:t>
            </a:r>
            <a:br>
              <a:rPr lang="da-DK" dirty="0"/>
            </a:br>
            <a:r>
              <a:rPr lang="da-DK" sz="2000" dirty="0"/>
              <a:t>30 forsøg 2003-2019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14508"/>
              </p:ext>
            </p:extLst>
          </p:nvPr>
        </p:nvGraphicFramePr>
        <p:xfrm>
          <a:off x="529792" y="551146"/>
          <a:ext cx="8919868" cy="542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825022ED-E41B-4A35-BCE3-C71FCDF2E811}"/>
              </a:ext>
            </a:extLst>
          </p:cNvPr>
          <p:cNvCxnSpPr>
            <a:cxnSpLocks/>
          </p:cNvCxnSpPr>
          <p:nvPr/>
        </p:nvCxnSpPr>
        <p:spPr>
          <a:xfrm flipH="1" flipV="1">
            <a:off x="1361209" y="3398065"/>
            <a:ext cx="5049982" cy="6018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boks 15">
            <a:extLst>
              <a:ext uri="{FF2B5EF4-FFF2-40B4-BE49-F238E27FC236}">
                <a16:creationId xmlns:a16="http://schemas.microsoft.com/office/drawing/2014/main" id="{5AE2387D-82A5-41C0-983A-5DD28030EF74}"/>
              </a:ext>
            </a:extLst>
          </p:cNvPr>
          <p:cNvSpPr txBox="1"/>
          <p:nvPr/>
        </p:nvSpPr>
        <p:spPr>
          <a:xfrm>
            <a:off x="837778" y="3159932"/>
            <a:ext cx="56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6,6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8587F39B-7FE2-4BF3-8888-0FDBB614CDD7}"/>
              </a:ext>
            </a:extLst>
          </p:cNvPr>
          <p:cNvCxnSpPr>
            <a:cxnSpLocks/>
          </p:cNvCxnSpPr>
          <p:nvPr/>
        </p:nvCxnSpPr>
        <p:spPr>
          <a:xfrm flipV="1">
            <a:off x="6428371" y="3457187"/>
            <a:ext cx="0" cy="1289968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boks 15">
            <a:extLst>
              <a:ext uri="{FF2B5EF4-FFF2-40B4-BE49-F238E27FC236}">
                <a16:creationId xmlns:a16="http://schemas.microsoft.com/office/drawing/2014/main" id="{34A7ACD5-D7E7-4EFE-AA8F-BAF7384BDA97}"/>
              </a:ext>
            </a:extLst>
          </p:cNvPr>
          <p:cNvSpPr txBox="1"/>
          <p:nvPr/>
        </p:nvSpPr>
        <p:spPr>
          <a:xfrm>
            <a:off x="6145873" y="4747155"/>
            <a:ext cx="88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19,6*</a:t>
            </a:r>
          </a:p>
        </p:txBody>
      </p:sp>
      <p:sp>
        <p:nvSpPr>
          <p:cNvPr id="10" name="Tekstboks 15">
            <a:extLst>
              <a:ext uri="{FF2B5EF4-FFF2-40B4-BE49-F238E27FC236}">
                <a16:creationId xmlns:a16="http://schemas.microsoft.com/office/drawing/2014/main" id="{424434BC-EB9C-40EE-A0A1-E6A9340650A5}"/>
              </a:ext>
            </a:extLst>
          </p:cNvPr>
          <p:cNvSpPr txBox="1"/>
          <p:nvPr/>
        </p:nvSpPr>
        <p:spPr>
          <a:xfrm>
            <a:off x="623983" y="5631813"/>
            <a:ext cx="5137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*12,20 kr. pr. kg P og 78 kr. pr. </a:t>
            </a:r>
            <a:r>
              <a:rPr lang="da-DK" sz="2000" dirty="0" err="1"/>
              <a:t>a.e</a:t>
            </a:r>
            <a:r>
              <a:rPr lang="da-DK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06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AE6D3-F2F4-4DEC-8088-79A8DF2F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Placering af startgødning i </a:t>
            </a:r>
            <a:r>
              <a:rPr lang="da-DK" dirty="0" err="1"/>
              <a:t>såsporet</a:t>
            </a:r>
            <a:br>
              <a:rPr lang="da-DK" dirty="0"/>
            </a:br>
            <a:r>
              <a:rPr lang="da-DK" sz="2000" dirty="0"/>
              <a:t>4</a:t>
            </a:r>
            <a:r>
              <a:rPr lang="da-DK" sz="1600" dirty="0"/>
              <a:t> forsøg 2019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7E2BF1-C813-415A-A711-159B6378F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89209"/>
              </p:ext>
            </p:extLst>
          </p:nvPr>
        </p:nvGraphicFramePr>
        <p:xfrm>
          <a:off x="529792" y="1104522"/>
          <a:ext cx="10242591" cy="513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24426FB-B84A-4A6B-AD22-3909E734B144}"/>
              </a:ext>
            </a:extLst>
          </p:cNvPr>
          <p:cNvCxnSpPr>
            <a:cxnSpLocks/>
          </p:cNvCxnSpPr>
          <p:nvPr/>
        </p:nvCxnSpPr>
        <p:spPr>
          <a:xfrm flipH="1">
            <a:off x="1565753" y="2547433"/>
            <a:ext cx="3217620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733D1DC3-3B3C-4FCD-8B89-3B9495D4B81A}"/>
              </a:ext>
            </a:extLst>
          </p:cNvPr>
          <p:cNvCxnSpPr>
            <a:cxnSpLocks/>
          </p:cNvCxnSpPr>
          <p:nvPr/>
        </p:nvCxnSpPr>
        <p:spPr>
          <a:xfrm flipV="1">
            <a:off x="3707702" y="2547433"/>
            <a:ext cx="0" cy="1280025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1677AB80-A3D8-4678-B5BC-EF8D52D8440A}"/>
              </a:ext>
            </a:extLst>
          </p:cNvPr>
          <p:cNvCxnSpPr>
            <a:cxnSpLocks/>
          </p:cNvCxnSpPr>
          <p:nvPr/>
        </p:nvCxnSpPr>
        <p:spPr>
          <a:xfrm flipV="1">
            <a:off x="4783373" y="2547433"/>
            <a:ext cx="0" cy="1308776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boks 15">
            <a:extLst>
              <a:ext uri="{FF2B5EF4-FFF2-40B4-BE49-F238E27FC236}">
                <a16:creationId xmlns:a16="http://schemas.microsoft.com/office/drawing/2014/main" id="{F5CFB54F-630D-4FC6-BE45-C4E502901862}"/>
              </a:ext>
            </a:extLst>
          </p:cNvPr>
          <p:cNvSpPr txBox="1"/>
          <p:nvPr/>
        </p:nvSpPr>
        <p:spPr>
          <a:xfrm>
            <a:off x="3591557" y="3840032"/>
            <a:ext cx="32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kstboks 15">
            <a:extLst>
              <a:ext uri="{FF2B5EF4-FFF2-40B4-BE49-F238E27FC236}">
                <a16:creationId xmlns:a16="http://schemas.microsoft.com/office/drawing/2014/main" id="{0DFD37CA-1CA2-49CD-8184-51183EBE6094}"/>
              </a:ext>
            </a:extLst>
          </p:cNvPr>
          <p:cNvSpPr txBox="1"/>
          <p:nvPr/>
        </p:nvSpPr>
        <p:spPr>
          <a:xfrm>
            <a:off x="4614893" y="3827458"/>
            <a:ext cx="32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69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7C005-3697-474D-8C26-14C5DE38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Startgødning til majs – anbefaling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C6E14F-C764-41F0-9504-26C4EC7A9A1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400"/>
            <a:ext cx="9485658" cy="4024682"/>
          </a:xfrm>
        </p:spPr>
        <p:txBody>
          <a:bodyPr/>
          <a:lstStyle/>
          <a:p>
            <a:r>
              <a:rPr lang="da-DK" dirty="0"/>
              <a:t>10-15 kg fosfor pr. ha</a:t>
            </a:r>
          </a:p>
          <a:p>
            <a:r>
              <a:rPr lang="da-DK" dirty="0"/>
              <a:t>Startgødninger med kvælstoffet på ammoniumform er bedst</a:t>
            </a:r>
          </a:p>
          <a:p>
            <a:r>
              <a:rPr lang="da-DK" dirty="0"/>
              <a:t>Mindst samme mængde kvælstof som fosfor</a:t>
            </a:r>
          </a:p>
          <a:p>
            <a:r>
              <a:rPr lang="da-DK" dirty="0"/>
              <a:t>Kvælstof alene har minimal startgødningseffekt</a:t>
            </a:r>
          </a:p>
          <a:p>
            <a:r>
              <a:rPr lang="da-DK" dirty="0" err="1"/>
              <a:t>Samgranuleret</a:t>
            </a:r>
            <a:r>
              <a:rPr lang="da-DK" dirty="0"/>
              <a:t> gødning ved placering af en lille mængde fosfor</a:t>
            </a:r>
          </a:p>
          <a:p>
            <a:r>
              <a:rPr lang="da-DK" dirty="0"/>
              <a:t>Flydende gødning er på højde med fast gødning</a:t>
            </a:r>
          </a:p>
          <a:p>
            <a:r>
              <a:rPr lang="da-DK" dirty="0"/>
              <a:t>Trad. NP-gødning placeres 5 cm under og 5 cm ved siden af frøene</a:t>
            </a:r>
          </a:p>
          <a:p>
            <a:r>
              <a:rPr lang="da-DK" dirty="0"/>
              <a:t>Maks 3-4 kg fosfor pr. ha kan placeres i </a:t>
            </a:r>
            <a:r>
              <a:rPr lang="da-DK" dirty="0" err="1"/>
              <a:t>såsporet</a:t>
            </a:r>
            <a:r>
              <a:rPr lang="da-DK" dirty="0"/>
              <a:t> i en kvælstoffattig NP-gødning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71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F76B0-E514-4600-A97D-17F2F5D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Placeret </a:t>
            </a:r>
            <a:r>
              <a:rPr lang="da-DK" dirty="0" err="1"/>
              <a:t>rågylle</a:t>
            </a:r>
            <a:r>
              <a:rPr lang="da-DK" dirty="0"/>
              <a:t> med </a:t>
            </a:r>
            <a:r>
              <a:rPr lang="da-DK" dirty="0" err="1"/>
              <a:t>Vizura</a:t>
            </a:r>
            <a:br>
              <a:rPr lang="da-DK" dirty="0"/>
            </a:br>
            <a:r>
              <a:rPr lang="da-DK" sz="2000" dirty="0"/>
              <a:t>3 forsøg 2019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671B65-8483-40F9-9EEF-1B7121F74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871118"/>
              </p:ext>
            </p:extLst>
          </p:nvPr>
        </p:nvGraphicFramePr>
        <p:xfrm>
          <a:off x="529792" y="1288473"/>
          <a:ext cx="10141671" cy="456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BD8C9E89-0F3B-4E5A-9400-BA83BC6D5828}"/>
              </a:ext>
            </a:extLst>
          </p:cNvPr>
          <p:cNvSpPr/>
          <p:nvPr/>
        </p:nvSpPr>
        <p:spPr>
          <a:xfrm>
            <a:off x="1939887" y="1288472"/>
            <a:ext cx="1316879" cy="3696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D32FD5E-A7F3-420B-B187-F197BD56FF38}"/>
              </a:ext>
            </a:extLst>
          </p:cNvPr>
          <p:cNvSpPr/>
          <p:nvPr/>
        </p:nvSpPr>
        <p:spPr>
          <a:xfrm>
            <a:off x="4221220" y="1301379"/>
            <a:ext cx="1316879" cy="3696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877BB63-BE30-4FED-9E4F-C332188A3BF6}"/>
              </a:ext>
            </a:extLst>
          </p:cNvPr>
          <p:cNvSpPr/>
          <p:nvPr/>
        </p:nvSpPr>
        <p:spPr>
          <a:xfrm>
            <a:off x="6516063" y="1288474"/>
            <a:ext cx="1316879" cy="37097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30C7C47-F147-498F-B61E-9133F13C6CD9}"/>
              </a:ext>
            </a:extLst>
          </p:cNvPr>
          <p:cNvSpPr/>
          <p:nvPr/>
        </p:nvSpPr>
        <p:spPr>
          <a:xfrm>
            <a:off x="8772345" y="1288471"/>
            <a:ext cx="1316879" cy="37097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9357623-BCF5-44BF-80D4-BE12A92820AE}"/>
              </a:ext>
            </a:extLst>
          </p:cNvPr>
          <p:cNvSpPr txBox="1"/>
          <p:nvPr/>
        </p:nvSpPr>
        <p:spPr>
          <a:xfrm>
            <a:off x="7735759" y="796746"/>
            <a:ext cx="23534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/>
              <a:t>LSD = 5,4 </a:t>
            </a:r>
            <a:r>
              <a:rPr lang="da-DK" sz="2000" dirty="0" err="1"/>
              <a:t>a.e</a:t>
            </a:r>
            <a:r>
              <a:rPr lang="da-DK" sz="2000" dirty="0"/>
              <a:t>. pr. ha</a:t>
            </a:r>
          </a:p>
        </p:txBody>
      </p:sp>
    </p:spTree>
    <p:extLst>
      <p:ext uri="{BB962C8B-B14F-4D97-AF65-F5344CB8AC3E}">
        <p14:creationId xmlns:p14="http://schemas.microsoft.com/office/powerpoint/2010/main" val="2664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LF PPT - SEGES">
  <a:themeElements>
    <a:clrScheme name="AKM - LF2018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076471"/>
      </a:accent1>
      <a:accent2>
        <a:srgbClr val="C8C7B2"/>
      </a:accent2>
      <a:accent3>
        <a:srgbClr val="09562C"/>
      </a:accent3>
      <a:accent4>
        <a:srgbClr val="9DDCF9"/>
      </a:accent4>
      <a:accent5>
        <a:srgbClr val="E1063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m20200102_plantekongres_2020" id="{BD4D5B5D-5C95-48D9-BAA5-BFD9648E73C2}" vid="{25D9930F-FECE-4AE3-B649-6260E0DFE7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EGES">
    <a:dk1>
      <a:srgbClr val="000000"/>
    </a:dk1>
    <a:lt1>
      <a:sysClr val="window" lastClr="FFFFFF"/>
    </a:lt1>
    <a:dk2>
      <a:srgbClr val="09562C"/>
    </a:dk2>
    <a:lt2>
      <a:srgbClr val="E7E5DB"/>
    </a:lt2>
    <a:accent1>
      <a:srgbClr val="076471"/>
    </a:accent1>
    <a:accent2>
      <a:srgbClr val="C8C7B2"/>
    </a:accent2>
    <a:accent3>
      <a:srgbClr val="9DDCF9"/>
    </a:accent3>
    <a:accent4>
      <a:srgbClr val="7C9877"/>
    </a:accent4>
    <a:accent5>
      <a:srgbClr val="338291"/>
    </a:accent5>
    <a:accent6>
      <a:srgbClr val="E95D0F"/>
    </a:accent6>
    <a:hlink>
      <a:srgbClr val="076471"/>
    </a:hlink>
    <a:folHlink>
      <a:srgbClr val="E95D0F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EGES">
    <a:dk1>
      <a:srgbClr val="000000"/>
    </a:dk1>
    <a:lt1>
      <a:sysClr val="window" lastClr="FFFFFF"/>
    </a:lt1>
    <a:dk2>
      <a:srgbClr val="09562C"/>
    </a:dk2>
    <a:lt2>
      <a:srgbClr val="E7E5DB"/>
    </a:lt2>
    <a:accent1>
      <a:srgbClr val="076471"/>
    </a:accent1>
    <a:accent2>
      <a:srgbClr val="C8C7B2"/>
    </a:accent2>
    <a:accent3>
      <a:srgbClr val="9DDCF9"/>
    </a:accent3>
    <a:accent4>
      <a:srgbClr val="7C9877"/>
    </a:accent4>
    <a:accent5>
      <a:srgbClr val="338291"/>
    </a:accent5>
    <a:accent6>
      <a:srgbClr val="E95D0F"/>
    </a:accent6>
    <a:hlink>
      <a:srgbClr val="076471"/>
    </a:hlink>
    <a:folHlink>
      <a:srgbClr val="E95D0F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TaksonomiTaxHTField0 xmlns="3f8883b8-a613-49b8-9e7a-815b7776ebd6">
      <Terms xmlns="http://schemas.microsoft.com/office/infopath/2007/PartnerControls"/>
    </TaksonomiTaxHTField0>
    <FinanceYear xmlns="3f8883b8-a613-49b8-9e7a-815b7776ebd6" xsi:nil="true"/>
    <Ansvarligafdeling xmlns="3f8883b8-a613-49b8-9e7a-815b7776ebd6">55</Ansvarligafdeling>
    <NetSkabelonValue xmlns="3f8883b8-a613-49b8-9e7a-815b7776ebd6" xsi:nil="true"/>
    <HitCount xmlns="3f8883b8-a613-49b8-9e7a-815b7776ebd6">0</HitCount>
    <WebInfoMultiSelect xmlns="3f8883b8-a613-49b8-9e7a-815b7776ebd6" xsi:nil="true"/>
    <GammelURL xmlns="3f8883b8-a613-49b8-9e7a-815b7776ebd6" xsi:nil="true"/>
    <PublishingRollupImage xmlns="http://schemas.microsoft.com/sharepoint/v3" xsi:nil="true"/>
    <Revisionsdato xmlns="5aa14257-579e-4a1f-bbbb-3c8dd7393476">2020-05-05T10:48:00+00:00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Rettighedsgruppe xmlns="3f8883b8-a613-49b8-9e7a-815b7776ebd6">1</Rettighedsgruppe>
    <Afsender xmlns="3f8883b8-a613-49b8-9e7a-815b7776ebd6">2</Afsender>
    <DynamicPublishingContent4 xmlns="http://schemas.microsoft.com/sharepoint/v3" xsi:nil="true"/>
    <Skribenter xmlns="5aa14257-579e-4a1f-bbbb-3c8dd7393476">
      <UserInfo>
        <DisplayName/>
        <AccountId xsi:nil="true"/>
        <AccountType/>
      </UserInfo>
    </Skribenter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IsHiddenFromRollup xmlns="3f8883b8-a613-49b8-9e7a-815b7776ebd6">0</IsHiddenFromRollup>
    <DynamicPublishingContent7 xmlns="http://schemas.microsoft.com/sharepoint/v3" xsi:nil="true"/>
    <DynamicPublishingContent6 xmlns="http://schemas.microsoft.com/sharepoint/v3" xsi:nil="true"/>
    <Bekraeftelsesdato xmlns="5aa14257-579e-4a1f-bbbb-3c8dd7393476">2020-05-05T10:48:00+00:00</Bekraeftelsesdato>
    <DynamicPublishingContent1 xmlns="http://schemas.microsoft.com/sharepoint/v3" xsi:nil="true"/>
    <Projekter xmlns="3f8883b8-a613-49b8-9e7a-815b7776ebd6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2020-05-05T10:48:59+00:00</ArticleStartDate>
    <Listekode xmlns="5aa14257-579e-4a1f-bbbb-3c8dd7393476" xsi:nil="true"/>
    <Arkiveringsdato xmlns="3f8883b8-a613-49b8-9e7a-815b7776ebd6">2099-12-31T23:00:00+00:00</Arkiveringsdato>
    <HideInRollups xmlns="3f8883b8-a613-49b8-9e7a-815b7776ebd6">false</HideInRollups>
    <DynamicPublishingContent0 xmlns="http://schemas.microsoft.com/sharepoint/v3" xsi:nil="true"/>
    <PermalinkID xmlns="3f8883b8-a613-49b8-9e7a-815b7776ebd6">81a8e047-33bf-4e3b-a472-934416ce46e8</PermalinkID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i:0e.t|dlbr idp|lcmam@prod.dli</DisplayName>
        <AccountId>14997</AccountId>
        <AccountType/>
      </UserInfo>
    </Forfattere>
    <DynamicPublishingContent3 xmlns="http://schemas.microsoft.com/sharepoint/v3" xsi:nil="true"/>
    <Sorteringsorden xmlns="5aa14257-579e-4a1f-bbbb-3c8dd7393476" xsi:nil="true"/>
    <EnclosureFor xmlns="3f8883b8-a613-49b8-9e7a-815b7776ebd6">
      <Url xsi:nil="true"/>
      <Description xsi:nil="true"/>
    </EnclosureFor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Ingen_x0020_besked_x0020_ved_x0020_arkivering xmlns="3f8883b8-a613-49b8-9e7a-815b7776ebd6">false</Ingen_x0020_besked_x0020_ved_x0020_arkivering>
    <Bevillingsgivere xmlns="3f8883b8-a613-49b8-9e7a-815b7776ebd6" xsi:nil="true"/>
    <WebInfoLawCodes xmlns="3f8883b8-a613-49b8-9e7a-815b7776ebd6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rojectID xmlns="3f8883b8-a613-49b8-9e7a-815b7776ebd6">X1184X</ProjectID>
    <PublishingStartDate xmlns="http://schemas.microsoft.com/sharepoint/v3" xsi:nil="true"/>
    <WebInfoSubjects xmlns="3f8883b8-a613-49b8-9e7a-815b7776ebd6" xsi:nil="true"/>
    <Kontaktpersoner xmlns="5aa14257-579e-4a1f-bbbb-3c8dd7393476">
      <UserInfo>
        <DisplayName/>
        <AccountId xsi:nil="true"/>
        <AccountType/>
      </UserInfo>
    </Kontaktpersoner>
    <DynamicPublishingContent9 xmlns="http://schemas.microsoft.com/sharepoint/v3" xsi:nil="true"/>
    <DynamicPublishingContent10 xmlns="http://schemas.microsoft.com/sharepoint/v3" xsi:nil="true"/>
    <Afrapportering xmlns="3f8883b8-a613-49b8-9e7a-815b7776ebd6">1184;#Økonomisk optimal og bæredygtig dyrkning af majs</Afrapportering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Præsentation af nyeste forsøgsresultater og dyrkningsstrategier for majs ved plantekongres.</Comments>
    <Nummer xmlns="5aa14257-579e-4a1f-bbbb-3c8dd7393476" xsi:nil="true"/>
    <_dlc_DocId xmlns="303eeafb-7dff-46db-9396-e9c651f530ea">LBINFO-1714791964-24820</_dlc_DocId>
    <_dlc_DocIdUrl xmlns="303eeafb-7dff-46db-9396-e9c651f530ea">
      <Url>https://sp.landbrugsinfo.dk/Afrapportering/innovation/2020/_layouts/DocIdRedir.aspx?ID=LBINFO-1714791964-24820</Url>
      <Description>LBINFO-1714791964-24820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andbrugsinfo Binær Fil" ma:contentTypeID="0x010100C568DB52D9D0A14D9B2FDCC96666E9F2007948130EC3DB064584E219954237AF3900242457EFB8B24247815D688C526CD44D00C26A9DBCB02B5C4DA1F017B836C045C00060750ADE2E6249BABB5C6118FC133DE800AF2E6DC7107240CAAE62CB7A7C0C310000976AE73E70433C4E8A9B16B1DDE85DB5" ma:contentTypeVersion="97" ma:contentTypeDescription="Contenttype til binære filer der bliver publiceret på Landbrugsinfo" ma:contentTypeScope="" ma:versionID="96cf5f5e9a1cf7322bc1cc0f968b06dc">
  <xsd:schema xmlns:xsd="http://www.w3.org/2001/XMLSchema" xmlns:xs="http://www.w3.org/2001/XMLSchema" xmlns:p="http://schemas.microsoft.com/office/2006/metadata/properties" xmlns:ns1="http://schemas.microsoft.com/sharepoint/v3" xmlns:ns2="3f8883b8-a613-49b8-9e7a-815b7776ebd6" xmlns:ns3="5aa14257-579e-4a1f-bbbb-3c8dd7393476" xmlns:ns4="303eeafb-7dff-46db-9396-e9c651f530ea" targetNamespace="http://schemas.microsoft.com/office/2006/metadata/properties" ma:root="true" ma:fieldsID="3091f6b096424744684f86e0987a141e" ns1:_="" ns2:_="" ns3:_="" ns4:_="">
    <xsd:import namespace="http://schemas.microsoft.com/sharepoint/v3"/>
    <xsd:import namespace="3f8883b8-a613-49b8-9e7a-815b7776ebd6"/>
    <xsd:import namespace="5aa14257-579e-4a1f-bbbb-3c8dd7393476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2:Afrapportering" minOccurs="0"/>
                <xsd:element ref="ns3:Kontaktpersoner" minOccurs="0"/>
                <xsd:element ref="ns3:Skribenter" minOccurs="0"/>
                <xsd:element ref="ns2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883b8-a613-49b8-9e7a-815b7776ebd6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303eeafb-7dff-46db-9396-e9c651f530ea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  <xsd:element name="Afrapportering" ma:index="75" nillable="true" ma:displayName="Afrapportering" ma:list="{126d356a-4f5c-4bbb-91a6-e07af1934e19}" ma:internalName="Afrapportering" ma:showField="LinkTitleNoMenu" ma:web="303eeafb-7dff-46db-9396-e9c651f530ea">
      <xsd:simpleType>
        <xsd:restriction base="dms:Unknown"/>
      </xsd:simpleType>
    </xsd:element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Props1.xml><?xml version="1.0" encoding="utf-8"?>
<ds:datastoreItem xmlns:ds="http://schemas.openxmlformats.org/officeDocument/2006/customXml" ds:itemID="{9AB99B12-5274-4DED-BF9C-FA0986A13D5A}"/>
</file>

<file path=customXml/itemProps2.xml><?xml version="1.0" encoding="utf-8"?>
<ds:datastoreItem xmlns:ds="http://schemas.openxmlformats.org/officeDocument/2006/customXml" ds:itemID="{9789C0BA-56B9-4F80-95D5-B97A7EB7FD2A}"/>
</file>

<file path=customXml/itemProps3.xml><?xml version="1.0" encoding="utf-8"?>
<ds:datastoreItem xmlns:ds="http://schemas.openxmlformats.org/officeDocument/2006/customXml" ds:itemID="{FCFA79CB-D84F-4769-BD1E-6976B505976E}"/>
</file>

<file path=customXml/itemProps4.xml><?xml version="1.0" encoding="utf-8"?>
<ds:datastoreItem xmlns:ds="http://schemas.openxmlformats.org/officeDocument/2006/customXml" ds:itemID="{89742B60-6A81-4417-916B-26F2B69074D9}"/>
</file>

<file path=docProps/app.xml><?xml version="1.0" encoding="utf-8"?>
<Properties xmlns="http://schemas.openxmlformats.org/officeDocument/2006/extended-properties" xmlns:vt="http://schemas.openxmlformats.org/officeDocument/2006/docPropsVTypes">
  <Template>mam20200102_plantekongres_2020</Template>
  <TotalTime>0</TotalTime>
  <Words>1078</Words>
  <Application>Microsoft Office PowerPoint</Application>
  <PresentationFormat>Brugerdefineret</PresentationFormat>
  <Paragraphs>191</Paragraphs>
  <Slides>31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4" baseType="lpstr">
      <vt:lpstr>Arial</vt:lpstr>
      <vt:lpstr>Calibri</vt:lpstr>
      <vt:lpstr>LF PPT - SEGES</vt:lpstr>
      <vt:lpstr>Startgødning og dyrkningssystemer i majs</vt:lpstr>
      <vt:lpstr>Indhold</vt:lpstr>
      <vt:lpstr>Startgødning til majs 4 forsøg 2019</vt:lpstr>
      <vt:lpstr>Placering af 7,5 kg fosfor pr. ha i typer af NP-gødninger 4 forsøg 2019</vt:lpstr>
      <vt:lpstr>Placeret fosfor til majs 30 forsøg 2003-2019</vt:lpstr>
      <vt:lpstr>Placeret fosfor til majs 30 forsøg 2003-2019</vt:lpstr>
      <vt:lpstr>Placering af startgødning i såsporet 4 forsøg 2019</vt:lpstr>
      <vt:lpstr>Startgødning til majs – anbefaling</vt:lpstr>
      <vt:lpstr>Placeret rågylle med Vizura 3 forsøg 2019</vt:lpstr>
      <vt:lpstr>Placeret afgasset gylle med Vizura 3 forsøg 2019</vt:lpstr>
      <vt:lpstr>Nettoudbytte for placering af gylle - med/uden plads til fosfor i NP-gødning</vt:lpstr>
      <vt:lpstr>Nettoudbytte for placering af rågylle til majs 3 forsøg 2019</vt:lpstr>
      <vt:lpstr>Nettoudbytte for placering af rågylle til majs 3 forsøg 2019</vt:lpstr>
      <vt:lpstr>Merudbytte for placeret gylle Flere års forsøg 2016-2019</vt:lpstr>
      <vt:lpstr>Stribtill i majs på JB 1- 4 m. vanding 3 storparcelforsøg 2018-2019</vt:lpstr>
      <vt:lpstr>Nitrifikationshæmmer til trad. nedfældet gylle 3 forsøg 2019</vt:lpstr>
      <vt:lpstr>Placering af gylle – foreløbig konklusion </vt:lpstr>
      <vt:lpstr>Gylle til majs – foreløbig anbefaling</vt:lpstr>
      <vt:lpstr>Bæredygtige dyrkningssystemer i majs</vt:lpstr>
      <vt:lpstr>Bæredygtige dyrkningssystemer i majs 3 forsøg 2019</vt:lpstr>
      <vt:lpstr>Bæredygtige dyrkningssystemer i majs 2 forsøg 2019 (majs forfrugt)</vt:lpstr>
      <vt:lpstr>PowerPoint-præsentation</vt:lpstr>
      <vt:lpstr>Bæredygtige dyrkningssystemer i majs 3 forsøg 2019</vt:lpstr>
      <vt:lpstr>Bæredygtige dyrkningssystemer i majs 2 forsøg 2019 (majs forfrugt)</vt:lpstr>
      <vt:lpstr>Bæredygtige dyrkningssystemer i majs 2 forsøg 2019 (majs forfrugt)</vt:lpstr>
      <vt:lpstr>Bæredygtige dyrkningssystemer i majs 1 forsøg 2019 (forfrugt kløvergræs – meget højt udbytteniveau)</vt:lpstr>
      <vt:lpstr>Bæredygtige dyrkningssystemer i majs 1 forsøg 2019 (forfrugt kløvergræs)</vt:lpstr>
      <vt:lpstr>Bæredygtige dyrkningssystemer i majs – foreløbig anbefaling</vt:lpstr>
      <vt:lpstr>Bæredygtige dyrkningssystemer i majs – foreløbig anbefaling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Startgødning og dyrkningssystemer i majs</dc:title>
  <dc:subject>Plantekongres 2020</dc:subject>
  <dc:creator/>
  <cp:lastModifiedBy/>
  <cp:revision>1</cp:revision>
  <dcterms:created xsi:type="dcterms:W3CDTF">2020-05-05T10:37:58Z</dcterms:created>
  <dcterms:modified xsi:type="dcterms:W3CDTF">2020-05-05T10:38:46Z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0x010100C568DB52D9D0A14D9B2FDCC96666E9F2007948130EC3DB064584E219954237AF3900242457EFB8B24247815D688C526CD44D00C26A9DBCB02B5C4DA1F017B836C045C00060750ADE2E6249BABB5C6118FC133DE800AF2E6DC7107240CAAE62CB7A7C0C310000976AE73E70433C4E8A9B16B1DDE85DB5</vt:lpwstr>
  </property>
  <property fmtid="{D5CDD505-2E9C-101B-9397-08002B2CF9AE}" pid="3" name="_dlc_DocIdItemGuid">
    <vt:lpwstr>3a71fbe2-7c08-45f9-b6a2-050b5b4f433c</vt:lpwstr>
  </property>
  <property fmtid="{D5CDD505-2E9C-101B-9397-08002B2CF9AE}" pid="4" name="Taksonomi">
    <vt:lpwstr/>
  </property>
</Properties>
</file>